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8" r:id="rId26"/>
    <p:sldId id="280" r:id="rId27"/>
    <p:sldId id="281" r:id="rId28"/>
    <p:sldId id="282" r:id="rId29"/>
    <p:sldId id="283" r:id="rId30"/>
    <p:sldId id="284" r:id="rId31"/>
    <p:sldId id="285" r:id="rId32"/>
    <p:sldId id="286" r:id="rId33"/>
    <p:sldId id="287"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iVbtf+gxogNgI1TPQSH0P5i83w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4AF528-8DF5-4CC6-A4E3-71D80EE0BAF9}">
  <a:tblStyle styleId="{8E4AF528-8DF5-4CC6-A4E3-71D80EE0BA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89" name="Google Shape;8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0" name="Google Shape;180;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0" name="Google Shape;190;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f61b942b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f61b942b9c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1f61b942b9c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f61b942b9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f61b942b9c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1f61b942b9c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61b942b9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f61b942b9c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1f61b942b9c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61b942b9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61b942b9c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1f61b942b9c_0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f61b942b9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f61b942b9c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1f61b942b9c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61b942b9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61b942b9c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f61b942b9c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61b942b9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61b942b9c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1f61b942b9c_0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f61b942b9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f61b942b9c_0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1f61b942b9c_0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f61b942b9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61b942b9c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1f61b942b9c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61b942b9c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61b942b9c_0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f61b942b9c_0_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61b942b9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61b942b9c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1f61b942b9c_0_8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f61b942b9c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f61b942b9c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1f61b942b9c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f61b942b9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f61b942b9c_0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1f61b942b9c_0_1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f61b942b9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f61b942b9c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1f61b942b9c_0_1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f61b942b9c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f61b942b9c_0_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1f61b942b9c_0_1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39" name="Google Shape;33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51" name="Google Shape;351;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61" name="Google Shape;36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8" name="Google Shape;158;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9" name="Google Shape;16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2060"/>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20"/>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29"/>
          <p:cNvSpPr txBox="1">
            <a:spLocks noGrp="1"/>
          </p:cNvSpPr>
          <p:nvPr>
            <p:ph type="title"/>
          </p:nvPr>
        </p:nvSpPr>
        <p:spPr>
          <a:xfrm>
            <a:off x="838200" y="365126"/>
            <a:ext cx="10515600" cy="6941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206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9"/>
          <p:cNvSpPr txBox="1">
            <a:spLocks noGrp="1"/>
          </p:cNvSpPr>
          <p:nvPr>
            <p:ph type="body" idx="1"/>
          </p:nvPr>
        </p:nvSpPr>
        <p:spPr>
          <a:xfrm rot="5400000">
            <a:off x="3579079" y="-1549981"/>
            <a:ext cx="5033842"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9"/>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206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0"/>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1"/>
          <p:cNvSpPr txBox="1">
            <a:spLocks noGrp="1"/>
          </p:cNvSpPr>
          <p:nvPr>
            <p:ph type="title"/>
          </p:nvPr>
        </p:nvSpPr>
        <p:spPr>
          <a:xfrm>
            <a:off x="838200" y="365126"/>
            <a:ext cx="10515600" cy="6941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206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1"/>
          <p:cNvSpPr txBox="1">
            <a:spLocks noGrp="1"/>
          </p:cNvSpPr>
          <p:nvPr>
            <p:ph type="body" idx="1"/>
          </p:nvPr>
        </p:nvSpPr>
        <p:spPr>
          <a:xfrm>
            <a:off x="838200" y="1190898"/>
            <a:ext cx="10515600" cy="503384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1"/>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060"/>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22"/>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23"/>
          <p:cNvSpPr txBox="1">
            <a:spLocks noGrp="1"/>
          </p:cNvSpPr>
          <p:nvPr>
            <p:ph type="title"/>
          </p:nvPr>
        </p:nvSpPr>
        <p:spPr>
          <a:xfrm>
            <a:off x="838200" y="365126"/>
            <a:ext cx="10515600" cy="6941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206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3"/>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206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4"/>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25"/>
          <p:cNvSpPr txBox="1">
            <a:spLocks noGrp="1"/>
          </p:cNvSpPr>
          <p:nvPr>
            <p:ph type="title"/>
          </p:nvPr>
        </p:nvSpPr>
        <p:spPr>
          <a:xfrm>
            <a:off x="838200" y="365126"/>
            <a:ext cx="10515600" cy="6941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206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5"/>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6"/>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060"/>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27"/>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060"/>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8"/>
          <p:cNvSpPr>
            <a:spLocks noGrp="1"/>
          </p:cNvSpPr>
          <p:nvPr>
            <p:ph type="pic" idx="2"/>
          </p:nvPr>
        </p:nvSpPr>
        <p:spPr>
          <a:xfrm>
            <a:off x="5183188" y="987425"/>
            <a:ext cx="6172200" cy="4873625"/>
          </a:xfrm>
          <a:prstGeom prst="rect">
            <a:avLst/>
          </a:prstGeom>
          <a:noFill/>
          <a:ln>
            <a:noFill/>
          </a:ln>
        </p:spPr>
      </p:sp>
      <p:sp>
        <p:nvSpPr>
          <p:cNvPr id="70" name="Google Shape;70;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28"/>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6"/>
            <a:ext cx="10515600" cy="69416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002060"/>
              </a:buClr>
              <a:buSzPts val="4400"/>
              <a:buFont typeface="Calibri"/>
              <a:buNone/>
              <a:defRPr sz="4400" b="1" i="0" u="none" strike="noStrike" cap="none">
                <a:solidFill>
                  <a:srgbClr val="00206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190898"/>
            <a:ext cx="10515600" cy="503384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2B5FF3"/>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2B5FF3"/>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2B5FF3"/>
                </a:solidFill>
                <a:latin typeface="Calibri"/>
                <a:ea typeface="Calibri"/>
                <a:cs typeface="Calibri"/>
                <a:sym typeface="Calibri"/>
              </a:defRPr>
            </a:lvl1pPr>
            <a:lvl2pPr marL="0" marR="0" lvl="1" indent="0" algn="r" rtl="0">
              <a:spcBef>
                <a:spcPts val="0"/>
              </a:spcBef>
              <a:buNone/>
              <a:defRPr sz="1200" b="1" i="0" u="none" strike="noStrike" cap="none">
                <a:solidFill>
                  <a:srgbClr val="2B5FF3"/>
                </a:solidFill>
                <a:latin typeface="Calibri"/>
                <a:ea typeface="Calibri"/>
                <a:cs typeface="Calibri"/>
                <a:sym typeface="Calibri"/>
              </a:defRPr>
            </a:lvl2pPr>
            <a:lvl3pPr marL="0" marR="0" lvl="2" indent="0" algn="r" rtl="0">
              <a:spcBef>
                <a:spcPts val="0"/>
              </a:spcBef>
              <a:buNone/>
              <a:defRPr sz="1200" b="1" i="0" u="none" strike="noStrike" cap="none">
                <a:solidFill>
                  <a:srgbClr val="2B5FF3"/>
                </a:solidFill>
                <a:latin typeface="Calibri"/>
                <a:ea typeface="Calibri"/>
                <a:cs typeface="Calibri"/>
                <a:sym typeface="Calibri"/>
              </a:defRPr>
            </a:lvl3pPr>
            <a:lvl4pPr marL="0" marR="0" lvl="3" indent="0" algn="r" rtl="0">
              <a:spcBef>
                <a:spcPts val="0"/>
              </a:spcBef>
              <a:buNone/>
              <a:defRPr sz="1200" b="1" i="0" u="none" strike="noStrike" cap="none">
                <a:solidFill>
                  <a:srgbClr val="2B5FF3"/>
                </a:solidFill>
                <a:latin typeface="Calibri"/>
                <a:ea typeface="Calibri"/>
                <a:cs typeface="Calibri"/>
                <a:sym typeface="Calibri"/>
              </a:defRPr>
            </a:lvl4pPr>
            <a:lvl5pPr marL="0" marR="0" lvl="4" indent="0" algn="r" rtl="0">
              <a:spcBef>
                <a:spcPts val="0"/>
              </a:spcBef>
              <a:buNone/>
              <a:defRPr sz="1200" b="1" i="0" u="none" strike="noStrike" cap="none">
                <a:solidFill>
                  <a:srgbClr val="2B5FF3"/>
                </a:solidFill>
                <a:latin typeface="Calibri"/>
                <a:ea typeface="Calibri"/>
                <a:cs typeface="Calibri"/>
                <a:sym typeface="Calibri"/>
              </a:defRPr>
            </a:lvl5pPr>
            <a:lvl6pPr marL="0" marR="0" lvl="5" indent="0" algn="r" rtl="0">
              <a:spcBef>
                <a:spcPts val="0"/>
              </a:spcBef>
              <a:buNone/>
              <a:defRPr sz="1200" b="1" i="0" u="none" strike="noStrike" cap="none">
                <a:solidFill>
                  <a:srgbClr val="2B5FF3"/>
                </a:solidFill>
                <a:latin typeface="Calibri"/>
                <a:ea typeface="Calibri"/>
                <a:cs typeface="Calibri"/>
                <a:sym typeface="Calibri"/>
              </a:defRPr>
            </a:lvl6pPr>
            <a:lvl7pPr marL="0" marR="0" lvl="6" indent="0" algn="r" rtl="0">
              <a:spcBef>
                <a:spcPts val="0"/>
              </a:spcBef>
              <a:buNone/>
              <a:defRPr sz="1200" b="1" i="0" u="none" strike="noStrike" cap="none">
                <a:solidFill>
                  <a:srgbClr val="2B5FF3"/>
                </a:solidFill>
                <a:latin typeface="Calibri"/>
                <a:ea typeface="Calibri"/>
                <a:cs typeface="Calibri"/>
                <a:sym typeface="Calibri"/>
              </a:defRPr>
            </a:lvl7pPr>
            <a:lvl8pPr marL="0" marR="0" lvl="7" indent="0" algn="r" rtl="0">
              <a:spcBef>
                <a:spcPts val="0"/>
              </a:spcBef>
              <a:buNone/>
              <a:defRPr sz="1200" b="1" i="0" u="none" strike="noStrike" cap="none">
                <a:solidFill>
                  <a:srgbClr val="2B5FF3"/>
                </a:solidFill>
                <a:latin typeface="Calibri"/>
                <a:ea typeface="Calibri"/>
                <a:cs typeface="Calibri"/>
                <a:sym typeface="Calibri"/>
              </a:defRPr>
            </a:lvl8pPr>
            <a:lvl9pPr marL="0" marR="0" lvl="8" indent="0" algn="r" rtl="0">
              <a:spcBef>
                <a:spcPts val="0"/>
              </a:spcBef>
              <a:buNone/>
              <a:defRPr sz="1200" b="1" i="0" u="none" strike="noStrike" cap="none">
                <a:solidFill>
                  <a:srgbClr val="2B5FF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9" descr="Logo, company name&#10;&#10;Description automatically generated"/>
          <p:cNvPicPr preferRelativeResize="0"/>
          <p:nvPr/>
        </p:nvPicPr>
        <p:blipFill rotWithShape="1">
          <a:blip r:embed="rId13">
            <a:alphaModFix/>
          </a:blip>
          <a:srcRect/>
          <a:stretch/>
        </p:blipFill>
        <p:spPr>
          <a:xfrm>
            <a:off x="0" y="0"/>
            <a:ext cx="838094" cy="548680"/>
          </a:xfrm>
          <a:prstGeom prst="rect">
            <a:avLst/>
          </a:prstGeom>
          <a:noFill/>
          <a:ln>
            <a:noFill/>
          </a:ln>
        </p:spPr>
      </p:pic>
      <p:pic>
        <p:nvPicPr>
          <p:cNvPr id="16" name="Google Shape;16;p19" descr="A picture containing calendar&#10;&#10;Description automatically generated"/>
          <p:cNvPicPr preferRelativeResize="0"/>
          <p:nvPr/>
        </p:nvPicPr>
        <p:blipFill rotWithShape="1">
          <a:blip r:embed="rId14">
            <a:alphaModFix/>
          </a:blip>
          <a:srcRect/>
          <a:stretch/>
        </p:blipFill>
        <p:spPr>
          <a:xfrm>
            <a:off x="11476139" y="18044"/>
            <a:ext cx="693483" cy="6941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tackoverflow.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80869" y="2247592"/>
            <a:ext cx="12192000" cy="128588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3400"/>
              <a:buFont typeface="Calibri"/>
              <a:buNone/>
            </a:pPr>
            <a:r>
              <a:rPr lang="en-US" sz="3400" b="1" i="1">
                <a:solidFill>
                  <a:srgbClr val="FF0000"/>
                </a:solidFill>
              </a:rPr>
              <a:t>ELECTRICITY BILLING SYSTEM</a:t>
            </a:r>
            <a:br>
              <a:rPr lang="en-US" sz="3400">
                <a:solidFill>
                  <a:srgbClr val="FF0000"/>
                </a:solidFill>
              </a:rPr>
            </a:br>
            <a:endParaRPr sz="3400">
              <a:solidFill>
                <a:srgbClr val="FF0000"/>
              </a:solidFill>
            </a:endParaRPr>
          </a:p>
        </p:txBody>
      </p:sp>
      <p:sp>
        <p:nvSpPr>
          <p:cNvPr id="92" name="Google Shape;92;p1"/>
          <p:cNvSpPr txBox="1">
            <a:spLocks noGrp="1"/>
          </p:cNvSpPr>
          <p:nvPr>
            <p:ph type="subTitle" idx="1"/>
          </p:nvPr>
        </p:nvSpPr>
        <p:spPr>
          <a:xfrm>
            <a:off x="2279576" y="3385223"/>
            <a:ext cx="7271110" cy="8248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2400"/>
              <a:buNone/>
            </a:pPr>
            <a:r>
              <a:rPr lang="en-US" b="1">
                <a:solidFill>
                  <a:srgbClr val="C00000"/>
                </a:solidFill>
                <a:latin typeface="Times New Roman"/>
                <a:ea typeface="Times New Roman"/>
                <a:cs typeface="Times New Roman"/>
                <a:sym typeface="Times New Roman"/>
              </a:rPr>
              <a:t>Sidharth S Pai</a:t>
            </a:r>
            <a:r>
              <a:rPr lang="en-US" sz="2400" b="1">
                <a:solidFill>
                  <a:srgbClr val="C00000"/>
                </a:solidFill>
                <a:latin typeface="Times New Roman"/>
                <a:ea typeface="Times New Roman"/>
                <a:cs typeface="Times New Roman"/>
                <a:sym typeface="Times New Roman"/>
              </a:rPr>
              <a:t>		Surabhi S</a:t>
            </a:r>
            <a:endParaRPr b="1">
              <a:solidFill>
                <a:srgbClr val="C00000"/>
              </a:solidFill>
              <a:latin typeface="Times New Roman"/>
              <a:ea typeface="Times New Roman"/>
              <a:cs typeface="Times New Roman"/>
              <a:sym typeface="Times New Roman"/>
            </a:endParaRPr>
          </a:p>
          <a:p>
            <a:pPr marL="0" lvl="0" indent="0" algn="ctr" rtl="0">
              <a:lnSpc>
                <a:spcPct val="90000"/>
              </a:lnSpc>
              <a:spcBef>
                <a:spcPts val="0"/>
              </a:spcBef>
              <a:spcAft>
                <a:spcPts val="0"/>
              </a:spcAft>
              <a:buClr>
                <a:srgbClr val="C00000"/>
              </a:buClr>
              <a:buSzPts val="2400"/>
              <a:buNone/>
            </a:pPr>
            <a:r>
              <a:rPr lang="en-US" sz="2400" b="1">
                <a:solidFill>
                  <a:srgbClr val="C00000"/>
                </a:solidFill>
                <a:latin typeface="Times New Roman"/>
                <a:ea typeface="Times New Roman"/>
                <a:cs typeface="Times New Roman"/>
                <a:sym typeface="Times New Roman"/>
              </a:rPr>
              <a:t>  </a:t>
            </a:r>
            <a:r>
              <a:rPr lang="en-US" sz="2400" b="1">
                <a:solidFill>
                  <a:srgbClr val="000066"/>
                </a:solidFill>
                <a:latin typeface="Times New Roman"/>
                <a:ea typeface="Times New Roman"/>
                <a:cs typeface="Times New Roman"/>
                <a:sym typeface="Times New Roman"/>
              </a:rPr>
              <a:t>1RN20IS160</a:t>
            </a:r>
            <a:r>
              <a:rPr lang="en-US" b="1">
                <a:solidFill>
                  <a:srgbClr val="000066"/>
                </a:solidFill>
                <a:latin typeface="Times New Roman"/>
                <a:ea typeface="Times New Roman"/>
                <a:cs typeface="Times New Roman"/>
                <a:sym typeface="Times New Roman"/>
              </a:rPr>
              <a:t>			</a:t>
            </a:r>
            <a:r>
              <a:rPr lang="en-US" sz="2400" b="1">
                <a:solidFill>
                  <a:srgbClr val="000066"/>
                </a:solidFill>
                <a:latin typeface="Times New Roman"/>
                <a:ea typeface="Times New Roman"/>
                <a:cs typeface="Times New Roman"/>
                <a:sym typeface="Times New Roman"/>
              </a:rPr>
              <a:t>1RN20IS168</a:t>
            </a:r>
            <a:endParaRPr sz="2400" b="1">
              <a:solidFill>
                <a:srgbClr val="000066"/>
              </a:solidFill>
            </a:endParaRPr>
          </a:p>
          <a:p>
            <a:pPr marL="0" lvl="0" indent="0" algn="ctr" rtl="0">
              <a:lnSpc>
                <a:spcPct val="90000"/>
              </a:lnSpc>
              <a:spcBef>
                <a:spcPts val="0"/>
              </a:spcBef>
              <a:spcAft>
                <a:spcPts val="0"/>
              </a:spcAft>
              <a:buClr>
                <a:schemeClr val="dk1"/>
              </a:buClr>
              <a:buSzPts val="2400"/>
              <a:buNone/>
            </a:pPr>
            <a:endParaRPr sz="2400" b="1">
              <a:solidFill>
                <a:srgbClr val="000066"/>
              </a:solidFill>
            </a:endParaRPr>
          </a:p>
        </p:txBody>
      </p:sp>
      <p:sp>
        <p:nvSpPr>
          <p:cNvPr id="93" name="Google Shape;93;p1"/>
          <p:cNvSpPr/>
          <p:nvPr/>
        </p:nvSpPr>
        <p:spPr>
          <a:xfrm>
            <a:off x="0" y="-24735"/>
            <a:ext cx="1219200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rgbClr val="000066"/>
                </a:solidFill>
                <a:latin typeface="Times New Roman"/>
                <a:ea typeface="Times New Roman"/>
                <a:cs typeface="Times New Roman"/>
                <a:sym typeface="Times New Roman"/>
              </a:rPr>
              <a:t>RNS INSTITUTE OF TECHNOLOGY</a:t>
            </a:r>
            <a:endParaRPr/>
          </a:p>
          <a:p>
            <a:pPr marL="0" marR="0" lvl="0" indent="0" algn="ctr" rtl="0">
              <a:spcBef>
                <a:spcPts val="0"/>
              </a:spcBef>
              <a:spcAft>
                <a:spcPts val="0"/>
              </a:spcAft>
              <a:buNone/>
            </a:pPr>
            <a:r>
              <a:rPr lang="en-US" sz="2400" b="1" i="0" u="none" strike="noStrike" cap="none">
                <a:solidFill>
                  <a:srgbClr val="000066"/>
                </a:solidFill>
                <a:latin typeface="Times New Roman"/>
                <a:ea typeface="Times New Roman"/>
                <a:cs typeface="Times New Roman"/>
                <a:sym typeface="Times New Roman"/>
              </a:rPr>
              <a:t>BENGALURU - 98</a:t>
            </a:r>
            <a:endParaRPr sz="2400" b="1" i="0" u="none" strike="noStrike" cap="none">
              <a:solidFill>
                <a:srgbClr val="000066"/>
              </a:solidFill>
              <a:latin typeface="Times New Roman"/>
              <a:ea typeface="Times New Roman"/>
              <a:cs typeface="Times New Roman"/>
              <a:sym typeface="Times New Roman"/>
            </a:endParaRPr>
          </a:p>
        </p:txBody>
      </p:sp>
      <p:sp>
        <p:nvSpPr>
          <p:cNvPr id="94" name="Google Shape;94;p1"/>
          <p:cNvSpPr/>
          <p:nvPr/>
        </p:nvSpPr>
        <p:spPr>
          <a:xfrm>
            <a:off x="0" y="983917"/>
            <a:ext cx="12192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C00000"/>
                </a:solidFill>
                <a:latin typeface="Times New Roman"/>
                <a:ea typeface="Times New Roman"/>
                <a:cs typeface="Times New Roman"/>
                <a:sym typeface="Times New Roman"/>
              </a:rPr>
              <a:t>DEPARTMENT OF INFORMATION SCIENCE &amp; ENGINEERING</a:t>
            </a:r>
            <a:endParaRPr/>
          </a:p>
        </p:txBody>
      </p:sp>
      <p:sp>
        <p:nvSpPr>
          <p:cNvPr id="95" name="Google Shape;95;p1"/>
          <p:cNvSpPr/>
          <p:nvPr/>
        </p:nvSpPr>
        <p:spPr>
          <a:xfrm>
            <a:off x="2530755" y="1785927"/>
            <a:ext cx="676875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a:solidFill>
                  <a:srgbClr val="002060"/>
                </a:solidFill>
                <a:latin typeface="Times New Roman"/>
                <a:ea typeface="Times New Roman"/>
                <a:cs typeface="Times New Roman"/>
                <a:sym typeface="Times New Roman"/>
              </a:rPr>
              <a:t>Presentation on DBMS Mini Project Work</a:t>
            </a:r>
            <a:endParaRPr/>
          </a:p>
        </p:txBody>
      </p:sp>
      <p:sp>
        <p:nvSpPr>
          <p:cNvPr id="96" name="Google Shape;96;p1"/>
          <p:cNvSpPr/>
          <p:nvPr/>
        </p:nvSpPr>
        <p:spPr>
          <a:xfrm>
            <a:off x="263352" y="5244053"/>
            <a:ext cx="5128891"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rgbClr val="262626"/>
                </a:solidFill>
                <a:latin typeface="Times New Roman"/>
                <a:ea typeface="Times New Roman"/>
                <a:cs typeface="Times New Roman"/>
                <a:sym typeface="Times New Roman"/>
              </a:rPr>
              <a:t>Guide</a:t>
            </a:r>
            <a:endParaRPr/>
          </a:p>
          <a:p>
            <a:pPr marL="0" marR="0" lvl="0" indent="0" algn="ctr" rtl="0">
              <a:spcBef>
                <a:spcPts val="0"/>
              </a:spcBef>
              <a:spcAft>
                <a:spcPts val="0"/>
              </a:spcAft>
              <a:buNone/>
            </a:pPr>
            <a:r>
              <a:rPr lang="en-US" sz="2000" b="1" i="0" u="none" strike="noStrike" cap="none">
                <a:solidFill>
                  <a:srgbClr val="000066"/>
                </a:solidFill>
                <a:latin typeface="Times New Roman"/>
                <a:ea typeface="Times New Roman"/>
                <a:cs typeface="Times New Roman"/>
                <a:sym typeface="Times New Roman"/>
              </a:rPr>
              <a:t>Dr.</a:t>
            </a:r>
            <a:r>
              <a:rPr lang="en-US" sz="2000" b="1">
                <a:solidFill>
                  <a:srgbClr val="000066"/>
                </a:solidFill>
                <a:latin typeface="Times New Roman"/>
                <a:ea typeface="Times New Roman"/>
                <a:cs typeface="Times New Roman"/>
                <a:sym typeface="Times New Roman"/>
              </a:rPr>
              <a:t> Prakasha S</a:t>
            </a:r>
            <a:endParaRPr sz="2000" b="1" i="0" u="none" strike="noStrike" cap="none">
              <a:solidFill>
                <a:srgbClr val="000066"/>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800" b="0" i="0" u="none" strike="noStrike" cap="none">
                <a:solidFill>
                  <a:srgbClr val="262626"/>
                </a:solidFill>
                <a:latin typeface="Times New Roman"/>
                <a:ea typeface="Times New Roman"/>
                <a:cs typeface="Times New Roman"/>
                <a:sym typeface="Times New Roman"/>
              </a:rPr>
              <a:t>Asst. Prof, Dept of  ISE, RNSIT</a:t>
            </a:r>
            <a:endParaRPr sz="1800" b="0" i="0" u="none" strike="noStrike" cap="none">
              <a:solidFill>
                <a:srgbClr val="262626"/>
              </a:solidFill>
              <a:latin typeface="Times New Roman"/>
              <a:ea typeface="Times New Roman"/>
              <a:cs typeface="Times New Roman"/>
              <a:sym typeface="Times New Roman"/>
            </a:endParaRPr>
          </a:p>
        </p:txBody>
      </p:sp>
      <p:sp>
        <p:nvSpPr>
          <p:cNvPr id="97" name="Google Shape;97;p1"/>
          <p:cNvSpPr/>
          <p:nvPr/>
        </p:nvSpPr>
        <p:spPr>
          <a:xfrm>
            <a:off x="7037211" y="5244054"/>
            <a:ext cx="5128891"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rgbClr val="262626"/>
                </a:solidFill>
                <a:latin typeface="Times New Roman"/>
                <a:ea typeface="Times New Roman"/>
                <a:cs typeface="Times New Roman"/>
                <a:sym typeface="Times New Roman"/>
              </a:rPr>
              <a:t>Lab in Charge</a:t>
            </a:r>
            <a:endParaRPr/>
          </a:p>
          <a:p>
            <a:pPr marL="0" marR="0" lvl="0" indent="0" algn="ctr" rtl="0">
              <a:spcBef>
                <a:spcPts val="0"/>
              </a:spcBef>
              <a:spcAft>
                <a:spcPts val="0"/>
              </a:spcAft>
              <a:buNone/>
            </a:pPr>
            <a:r>
              <a:rPr lang="en-US" sz="2000" b="1" i="0" u="none" strike="noStrike" cap="none">
                <a:solidFill>
                  <a:srgbClr val="000066"/>
                </a:solidFill>
                <a:latin typeface="Times New Roman"/>
                <a:ea typeface="Times New Roman"/>
                <a:cs typeface="Times New Roman"/>
                <a:sym typeface="Times New Roman"/>
              </a:rPr>
              <a:t>Dr. R Rajkumar</a:t>
            </a:r>
            <a:endParaRPr sz="2000" b="1" i="0" u="none" strike="noStrike" cap="none">
              <a:solidFill>
                <a:srgbClr val="000066"/>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800" b="0" i="0" u="none" strike="noStrike" cap="none">
                <a:solidFill>
                  <a:srgbClr val="262626"/>
                </a:solidFill>
                <a:latin typeface="Times New Roman"/>
                <a:ea typeface="Times New Roman"/>
                <a:cs typeface="Times New Roman"/>
                <a:sym typeface="Times New Roman"/>
              </a:rPr>
              <a:t>Associate Professor, Dept. of ISE, RNSIT</a:t>
            </a:r>
            <a:endParaRPr/>
          </a:p>
        </p:txBody>
      </p:sp>
      <p:sp>
        <p:nvSpPr>
          <p:cNvPr id="98" name="Google Shape;98;p1"/>
          <p:cNvSpPr txBox="1"/>
          <p:nvPr/>
        </p:nvSpPr>
        <p:spPr>
          <a:xfrm>
            <a:off x="312544" y="4212376"/>
            <a:ext cx="31911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Date</a:t>
            </a:r>
            <a:r>
              <a:rPr lang="en-US" sz="1800" b="0" i="0" u="none" strike="noStrike" cap="none">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p:txBody>
      </p:sp>
      <p:sp>
        <p:nvSpPr>
          <p:cNvPr id="99" name="Google Shape;99;p1"/>
          <p:cNvSpPr txBox="1"/>
          <p:nvPr/>
        </p:nvSpPr>
        <p:spPr>
          <a:xfrm>
            <a:off x="288141" y="4728214"/>
            <a:ext cx="31911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Time</a:t>
            </a:r>
            <a:r>
              <a:rPr lang="en-US"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1"/>
          <p:cNvSpPr txBox="1">
            <a:spLocks noGrp="1"/>
          </p:cNvSpPr>
          <p:nvPr>
            <p:ph type="title"/>
          </p:nvPr>
        </p:nvSpPr>
        <p:spPr>
          <a:xfrm>
            <a:off x="838200" y="136525"/>
            <a:ext cx="10515600" cy="6941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F5496"/>
              </a:buClr>
              <a:buSzPts val="3200"/>
              <a:buFont typeface="Times New Roman"/>
              <a:buNone/>
            </a:pPr>
            <a:r>
              <a:rPr lang="en-US" sz="3200" b="1">
                <a:solidFill>
                  <a:srgbClr val="2F5496"/>
                </a:solidFill>
                <a:latin typeface="Times New Roman"/>
                <a:ea typeface="Times New Roman"/>
                <a:cs typeface="Times New Roman"/>
                <a:sym typeface="Times New Roman"/>
              </a:rPr>
              <a:t>Implementation / Coding</a:t>
            </a:r>
            <a:endParaRPr sz="3200" b="1" u="sng">
              <a:solidFill>
                <a:srgbClr val="3F3F3F"/>
              </a:solidFill>
              <a:latin typeface="Times New Roman"/>
              <a:ea typeface="Times New Roman"/>
              <a:cs typeface="Times New Roman"/>
              <a:sym typeface="Times New Roman"/>
            </a:endParaRPr>
          </a:p>
        </p:txBody>
      </p:sp>
      <p:sp>
        <p:nvSpPr>
          <p:cNvPr id="183" name="Google Shape;183;p11"/>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184" name="Google Shape;18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185" name="Google Shape;185;p11"/>
          <p:cNvSpPr txBox="1"/>
          <p:nvPr/>
        </p:nvSpPr>
        <p:spPr>
          <a:xfrm>
            <a:off x="0" y="992124"/>
            <a:ext cx="12144672" cy="5173180"/>
          </a:xfrm>
          <a:prstGeom prst="rect">
            <a:avLst/>
          </a:prstGeom>
          <a:noFill/>
          <a:ln>
            <a:noFill/>
          </a:ln>
        </p:spPr>
        <p:txBody>
          <a:bodyPr spcFirstLastPara="1" wrap="square" lIns="91425" tIns="45700" rIns="91425" bIns="45700" anchor="t" anchorCtr="0">
            <a:normAutofit/>
          </a:bodyPr>
          <a:lstStyle/>
          <a:p>
            <a:pPr marL="381000" marR="0" lvl="0" indent="-171450" algn="l" rtl="0">
              <a:lnSpc>
                <a:spcPct val="90000"/>
              </a:lnSpc>
              <a:spcBef>
                <a:spcPts val="0"/>
              </a:spcBef>
              <a:spcAft>
                <a:spcPts val="0"/>
              </a:spcAft>
              <a:buClr>
                <a:srgbClr val="000000"/>
              </a:buClr>
              <a:buSzPts val="2000"/>
              <a:buFont typeface="Arial"/>
              <a:buChar char="•"/>
            </a:pPr>
            <a:r>
              <a:rPr lang="en-US" sz="2000" b="1" i="0" u="none" strike="noStrike">
                <a:solidFill>
                  <a:srgbClr val="000000"/>
                </a:solidFill>
                <a:latin typeface="Times New Roman"/>
                <a:ea typeface="Times New Roman"/>
                <a:cs typeface="Times New Roman"/>
                <a:sym typeface="Times New Roman"/>
              </a:rPr>
              <a:t>Explanation of Algorithm or pseudocode of system:</a:t>
            </a:r>
            <a:endParaRPr sz="2000" b="1">
              <a:solidFill>
                <a:schemeClr val="dk1"/>
              </a:solidFill>
              <a:latin typeface="Calibri"/>
              <a:ea typeface="Calibri"/>
              <a:cs typeface="Calibri"/>
              <a:sym typeface="Calibri"/>
            </a:endParaRPr>
          </a:p>
          <a:p>
            <a:pPr marL="380365" marR="0" lvl="0" indent="-171450" algn="l" rtl="0">
              <a:lnSpc>
                <a:spcPct val="90000"/>
              </a:lnSpc>
              <a:spcBef>
                <a:spcPts val="935"/>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Start system</a:t>
            </a:r>
            <a:endParaRPr/>
          </a:p>
          <a:p>
            <a:pPr marL="380365" marR="0" lvl="0" indent="-171450" algn="l" rtl="0">
              <a:lnSpc>
                <a:spcPct val="90000"/>
              </a:lnSpc>
              <a:spcBef>
                <a:spcPts val="13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Enter login name and password</a:t>
            </a:r>
            <a:endParaRPr/>
          </a:p>
          <a:p>
            <a:pPr marL="380365" marR="0" lvl="0" indent="-171450" algn="l" rtl="0">
              <a:lnSpc>
                <a:spcPct val="90000"/>
              </a:lnSpc>
              <a:spcBef>
                <a:spcPts val="115"/>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On clicking the login button</a:t>
            </a:r>
            <a:endParaRPr/>
          </a:p>
          <a:p>
            <a:pPr marL="380365" marR="0" lvl="0" indent="-171450" algn="l" rtl="0">
              <a:lnSpc>
                <a:spcPct val="90000"/>
              </a:lnSpc>
              <a:spcBef>
                <a:spcPts val="13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Connect to database</a:t>
            </a:r>
            <a:endParaRPr/>
          </a:p>
          <a:p>
            <a:pPr marL="380365" marR="0" lvl="0" indent="-171450" algn="l" rtl="0">
              <a:lnSpc>
                <a:spcPct val="90000"/>
              </a:lnSpc>
              <a:spcBef>
                <a:spcPts val="13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Query database to know whether user credentials are correct</a:t>
            </a:r>
            <a:endParaRPr/>
          </a:p>
          <a:p>
            <a:pPr marL="380365" marR="0" lvl="0" indent="-171450" algn="l" rtl="0">
              <a:lnSpc>
                <a:spcPct val="90000"/>
              </a:lnSpc>
              <a:spcBef>
                <a:spcPts val="13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If not, deny access and return login page with an error message</a:t>
            </a:r>
            <a:endParaRPr/>
          </a:p>
          <a:p>
            <a:pPr marL="380365" marR="0" lvl="0" indent="-171450" algn="l" rtl="0">
              <a:lnSpc>
                <a:spcPct val="90000"/>
              </a:lnSpc>
              <a:spcBef>
                <a:spcPts val="135"/>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If correct, check if credentials for administrator</a:t>
            </a:r>
            <a:endParaRPr/>
          </a:p>
          <a:p>
            <a:pPr marL="380365" marR="0" lvl="0" indent="-171450" algn="l" rtl="0">
              <a:lnSpc>
                <a:spcPct val="90000"/>
              </a:lnSpc>
              <a:spcBef>
                <a:spcPts val="12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If yes, allow login</a:t>
            </a:r>
            <a:endParaRPr/>
          </a:p>
          <a:p>
            <a:pPr marL="380365" marR="0" lvl="0" indent="-171450" algn="l" rtl="0">
              <a:lnSpc>
                <a:spcPct val="90000"/>
              </a:lnSpc>
              <a:spcBef>
                <a:spcPts val="13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Set admin session, re-direct administrator to admin login page</a:t>
            </a:r>
            <a:endParaRPr/>
          </a:p>
          <a:p>
            <a:pPr marL="380365" marR="0" lvl="0" indent="-171450" algn="l" rtl="0">
              <a:lnSpc>
                <a:spcPct val="90000"/>
              </a:lnSpc>
              <a:spcBef>
                <a:spcPts val="13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If no, allow login set user session</a:t>
            </a:r>
            <a:endParaRPr/>
          </a:p>
          <a:p>
            <a:pPr marL="380365" marR="0" lvl="0" indent="-171450" algn="l" rtl="0">
              <a:lnSpc>
                <a:spcPct val="90000"/>
              </a:lnSpc>
              <a:spcBef>
                <a:spcPts val="13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Re-direct user to user home page</a:t>
            </a:r>
            <a:endParaRPr/>
          </a:p>
        </p:txBody>
      </p:sp>
      <p:sp>
        <p:nvSpPr>
          <p:cNvPr id="186" name="Google Shape;18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2"/>
          <p:cNvSpPr txBox="1">
            <a:spLocks noGrp="1"/>
          </p:cNvSpPr>
          <p:nvPr>
            <p:ph type="title"/>
          </p:nvPr>
        </p:nvSpPr>
        <p:spPr>
          <a:xfrm>
            <a:off x="838200" y="218924"/>
            <a:ext cx="10515600" cy="6941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F5496"/>
              </a:buClr>
              <a:buSzPts val="3200"/>
              <a:buFont typeface="Times New Roman"/>
              <a:buNone/>
            </a:pPr>
            <a:r>
              <a:rPr lang="en-US" sz="3200" b="1">
                <a:solidFill>
                  <a:srgbClr val="2F5496"/>
                </a:solidFill>
                <a:latin typeface="Times New Roman"/>
                <a:ea typeface="Times New Roman"/>
                <a:cs typeface="Times New Roman"/>
                <a:sym typeface="Times New Roman"/>
              </a:rPr>
              <a:t>Snapshots</a:t>
            </a:r>
            <a:br>
              <a:rPr lang="en-US" sz="3200" b="1" u="sng">
                <a:solidFill>
                  <a:srgbClr val="3F3F3F"/>
                </a:solidFill>
                <a:latin typeface="Times New Roman"/>
                <a:ea typeface="Times New Roman"/>
                <a:cs typeface="Times New Roman"/>
                <a:sym typeface="Times New Roman"/>
              </a:rPr>
            </a:br>
            <a:endParaRPr sz="3200" b="1" u="sng">
              <a:solidFill>
                <a:srgbClr val="3F3F3F"/>
              </a:solidFill>
              <a:latin typeface="Times New Roman"/>
              <a:ea typeface="Times New Roman"/>
              <a:cs typeface="Times New Roman"/>
              <a:sym typeface="Times New Roman"/>
            </a:endParaRPr>
          </a:p>
        </p:txBody>
      </p:sp>
      <p:sp>
        <p:nvSpPr>
          <p:cNvPr id="193" name="Google Shape;193;p12"/>
          <p:cNvSpPr txBox="1">
            <a:spLocks noGrp="1"/>
          </p:cNvSpPr>
          <p:nvPr>
            <p:ph type="body" idx="1"/>
          </p:nvPr>
        </p:nvSpPr>
        <p:spPr>
          <a:xfrm>
            <a:off x="838200" y="1190898"/>
            <a:ext cx="10515600" cy="5033700"/>
          </a:xfrm>
          <a:prstGeom prst="rect">
            <a:avLst/>
          </a:prstGeom>
          <a:noFill/>
          <a:ln>
            <a:noFill/>
          </a:ln>
        </p:spPr>
        <p:txBody>
          <a:bodyPr spcFirstLastPara="1" wrap="square" lIns="91425" tIns="45700" rIns="91425" bIns="45700" anchor="t" anchorCtr="0">
            <a:normAutofit/>
          </a:bodyPr>
          <a:lstStyle/>
          <a:p>
            <a:pPr marL="228600" lvl="0" indent="-50800" algn="l" rtl="0">
              <a:lnSpc>
                <a:spcPct val="150000"/>
              </a:lnSpc>
              <a:spcBef>
                <a:spcPts val="0"/>
              </a:spcBef>
              <a:spcAft>
                <a:spcPts val="0"/>
              </a:spcAft>
              <a:buClr>
                <a:schemeClr val="dk1"/>
              </a:buClr>
              <a:buSzPts val="2800"/>
              <a:buNone/>
            </a:pPr>
            <a:endParaRPr/>
          </a:p>
          <a:p>
            <a:pPr marL="228600" lvl="0" indent="-50800" algn="l" rtl="0">
              <a:lnSpc>
                <a:spcPct val="150000"/>
              </a:lnSpc>
              <a:spcBef>
                <a:spcPts val="1000"/>
              </a:spcBef>
              <a:spcAft>
                <a:spcPts val="0"/>
              </a:spcAft>
              <a:buClr>
                <a:schemeClr val="dk1"/>
              </a:buClr>
              <a:buSzPts val="2800"/>
              <a:buNone/>
            </a:pPr>
            <a:endParaRPr/>
          </a:p>
          <a:p>
            <a:pPr marL="228600" lvl="0" indent="-50800" algn="l" rtl="0">
              <a:lnSpc>
                <a:spcPct val="150000"/>
              </a:lnSpc>
              <a:spcBef>
                <a:spcPts val="1000"/>
              </a:spcBef>
              <a:spcAft>
                <a:spcPts val="0"/>
              </a:spcAft>
              <a:buClr>
                <a:schemeClr val="dk1"/>
              </a:buClr>
              <a:buSzPts val="2800"/>
              <a:buNone/>
            </a:pPr>
            <a:endParaRPr/>
          </a:p>
          <a:p>
            <a:pPr marL="228600" lvl="0" indent="-50800" algn="l" rtl="0">
              <a:lnSpc>
                <a:spcPct val="150000"/>
              </a:lnSpc>
              <a:spcBef>
                <a:spcPts val="1000"/>
              </a:spcBef>
              <a:spcAft>
                <a:spcPts val="0"/>
              </a:spcAft>
              <a:buClr>
                <a:schemeClr val="dk1"/>
              </a:buClr>
              <a:buSzPts val="2800"/>
              <a:buNone/>
            </a:pPr>
            <a:endParaRPr/>
          </a:p>
          <a:p>
            <a:pPr marL="228600" lvl="0" indent="-50800" algn="l" rtl="0">
              <a:lnSpc>
                <a:spcPct val="150000"/>
              </a:lnSpc>
              <a:spcBef>
                <a:spcPts val="1000"/>
              </a:spcBef>
              <a:spcAft>
                <a:spcPts val="0"/>
              </a:spcAft>
              <a:buClr>
                <a:schemeClr val="dk1"/>
              </a:buClr>
              <a:buSzPts val="2800"/>
              <a:buNone/>
            </a:pPr>
            <a:endParaRPr/>
          </a:p>
          <a:p>
            <a:pPr marL="228600" lvl="0" indent="-50800" algn="l" rtl="0">
              <a:lnSpc>
                <a:spcPct val="150000"/>
              </a:lnSpc>
              <a:spcBef>
                <a:spcPts val="1000"/>
              </a:spcBef>
              <a:spcAft>
                <a:spcPts val="0"/>
              </a:spcAft>
              <a:buClr>
                <a:schemeClr val="dk1"/>
              </a:buClr>
              <a:buSzPts val="2800"/>
              <a:buNone/>
            </a:pPr>
            <a:endParaRPr/>
          </a:p>
          <a:p>
            <a:pPr marL="228600" lvl="0" indent="-50800" algn="l" rtl="0">
              <a:lnSpc>
                <a:spcPct val="150000"/>
              </a:lnSpc>
              <a:spcBef>
                <a:spcPts val="1000"/>
              </a:spcBef>
              <a:spcAft>
                <a:spcPts val="0"/>
              </a:spcAft>
              <a:buClr>
                <a:schemeClr val="dk1"/>
              </a:buClr>
              <a:buSzPts val="2800"/>
              <a:buNone/>
            </a:pPr>
            <a:endParaRPr/>
          </a:p>
          <a:p>
            <a:pPr marL="228600" lvl="0" indent="-50800" algn="l" rtl="0">
              <a:lnSpc>
                <a:spcPct val="150000"/>
              </a:lnSpc>
              <a:spcBef>
                <a:spcPts val="1000"/>
              </a:spcBef>
              <a:spcAft>
                <a:spcPts val="0"/>
              </a:spcAft>
              <a:buClr>
                <a:schemeClr val="dk1"/>
              </a:buClr>
              <a:buSzPts val="2800"/>
              <a:buNone/>
            </a:pPr>
            <a:endParaRPr/>
          </a:p>
          <a:p>
            <a:pPr marL="228600" lvl="0" indent="-50800" algn="l" rtl="0">
              <a:lnSpc>
                <a:spcPct val="150000"/>
              </a:lnSpc>
              <a:spcBef>
                <a:spcPts val="1000"/>
              </a:spcBef>
              <a:spcAft>
                <a:spcPts val="0"/>
              </a:spcAft>
              <a:buClr>
                <a:schemeClr val="dk1"/>
              </a:buClr>
              <a:buSzPts val="2800"/>
              <a:buNone/>
            </a:pPr>
            <a:endParaRPr/>
          </a:p>
          <a:p>
            <a:pPr marL="228600" lvl="0" indent="-50800" algn="l" rtl="0">
              <a:lnSpc>
                <a:spcPct val="150000"/>
              </a:lnSpc>
              <a:spcBef>
                <a:spcPts val="1000"/>
              </a:spcBef>
              <a:spcAft>
                <a:spcPts val="0"/>
              </a:spcAft>
              <a:buClr>
                <a:schemeClr val="dk1"/>
              </a:buClr>
              <a:buSzPts val="2800"/>
              <a:buNone/>
            </a:pPr>
            <a:endParaRPr/>
          </a:p>
          <a:p>
            <a:pPr marL="228600" lvl="0" indent="-50800" algn="l" rtl="0">
              <a:lnSpc>
                <a:spcPct val="150000"/>
              </a:lnSpc>
              <a:spcBef>
                <a:spcPts val="1000"/>
              </a:spcBef>
              <a:spcAft>
                <a:spcPts val="0"/>
              </a:spcAft>
              <a:buClr>
                <a:schemeClr val="dk1"/>
              </a:buClr>
              <a:buSzPts val="2800"/>
              <a:buNone/>
            </a:pPr>
            <a:endParaRPr/>
          </a:p>
        </p:txBody>
      </p:sp>
      <p:sp>
        <p:nvSpPr>
          <p:cNvPr id="194" name="Google Shape;194;p12"/>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195" name="Google Shape;19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196" name="Google Shape;196;p12"/>
          <p:cNvSpPr txBox="1"/>
          <p:nvPr/>
        </p:nvSpPr>
        <p:spPr>
          <a:xfrm>
            <a:off x="479376" y="1044696"/>
            <a:ext cx="11233200" cy="5180100"/>
          </a:xfrm>
          <a:prstGeom prst="rect">
            <a:avLst/>
          </a:prstGeom>
          <a:noFill/>
          <a:ln>
            <a:noFill/>
          </a:ln>
        </p:spPr>
        <p:txBody>
          <a:bodyPr spcFirstLastPara="1" wrap="square" lIns="91425" tIns="45700" rIns="91425" bIns="45700" anchor="t" anchorCtr="0">
            <a:normAutofit/>
          </a:bodyPr>
          <a:lstStyle/>
          <a:p>
            <a:pPr marL="355600" marR="0" lvl="0" indent="-355600" algn="l" rtl="0">
              <a:lnSpc>
                <a:spcPct val="150000"/>
              </a:lnSpc>
              <a:spcBef>
                <a:spcPts val="0"/>
              </a:spcBef>
              <a:spcAft>
                <a:spcPts val="0"/>
              </a:spcAft>
              <a:buClr>
                <a:schemeClr val="dk1"/>
              </a:buClr>
              <a:buSzPts val="2100"/>
              <a:buFont typeface="Noto Sans Symbols"/>
              <a:buChar char="❖"/>
            </a:pPr>
            <a:r>
              <a:rPr lang="en-US" sz="2100" b="1">
                <a:solidFill>
                  <a:schemeClr val="dk1"/>
                </a:solidFill>
                <a:latin typeface="Times New Roman"/>
                <a:ea typeface="Times New Roman"/>
                <a:cs typeface="Times New Roman"/>
                <a:sym typeface="Times New Roman"/>
              </a:rPr>
              <a:t>SPLASH SCREEN</a:t>
            </a:r>
            <a:endParaRPr sz="1800" b="1">
              <a:solidFill>
                <a:srgbClr val="3F3F3F"/>
              </a:solidFill>
              <a:latin typeface="Times New Roman"/>
              <a:ea typeface="Times New Roman"/>
              <a:cs typeface="Times New Roman"/>
              <a:sym typeface="Times New Roman"/>
            </a:endParaRPr>
          </a:p>
        </p:txBody>
      </p:sp>
      <p:sp>
        <p:nvSpPr>
          <p:cNvPr id="197" name="Google Shape;19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98" name="Google Shape;198;p12"/>
          <p:cNvPicPr preferRelativeResize="0"/>
          <p:nvPr/>
        </p:nvPicPr>
        <p:blipFill>
          <a:blip r:embed="rId3">
            <a:alphaModFix/>
          </a:blip>
          <a:stretch>
            <a:fillRect/>
          </a:stretch>
        </p:blipFill>
        <p:spPr>
          <a:xfrm>
            <a:off x="4923206" y="1081712"/>
            <a:ext cx="6430594" cy="51428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1f61b942b9c_0_0"/>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07669" algn="l" rtl="0">
              <a:spcBef>
                <a:spcPts val="1000"/>
              </a:spcBef>
              <a:spcAft>
                <a:spcPts val="0"/>
              </a:spcAft>
              <a:buClr>
                <a:schemeClr val="dk1"/>
              </a:buClr>
              <a:buSzPct val="100000"/>
              <a:buFont typeface="Times New Roman"/>
              <a:buChar char="❖"/>
            </a:pPr>
            <a:r>
              <a:rPr lang="en-US" sz="3133">
                <a:solidFill>
                  <a:schemeClr val="dk1"/>
                </a:solidFill>
                <a:latin typeface="Times New Roman"/>
                <a:ea typeface="Times New Roman"/>
                <a:cs typeface="Times New Roman"/>
                <a:sym typeface="Times New Roman"/>
              </a:rPr>
              <a:t>Login Page</a:t>
            </a:r>
            <a:endParaRPr sz="4733"/>
          </a:p>
        </p:txBody>
      </p:sp>
      <p:sp>
        <p:nvSpPr>
          <p:cNvPr id="205" name="Google Shape;205;g1f61b942b9c_0_0"/>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b="1">
              <a:latin typeface="Times New Roman"/>
              <a:ea typeface="Times New Roman"/>
              <a:cs typeface="Times New Roman"/>
              <a:sym typeface="Times New Roman"/>
            </a:endParaRPr>
          </a:p>
        </p:txBody>
      </p:sp>
      <p:sp>
        <p:nvSpPr>
          <p:cNvPr id="206" name="Google Shape;206;g1f61b942b9c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207" name="Google Shape;207;g1f61b942b9c_0_0"/>
          <p:cNvPicPr preferRelativeResize="0"/>
          <p:nvPr/>
        </p:nvPicPr>
        <p:blipFill>
          <a:blip r:embed="rId3">
            <a:alphaModFix/>
          </a:blip>
          <a:stretch>
            <a:fillRect/>
          </a:stretch>
        </p:blipFill>
        <p:spPr>
          <a:xfrm>
            <a:off x="838200" y="1190900"/>
            <a:ext cx="10515601" cy="49842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1f61b942b9c_0_9"/>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07669" algn="l" rtl="0">
              <a:spcBef>
                <a:spcPts val="1000"/>
              </a:spcBef>
              <a:spcAft>
                <a:spcPts val="0"/>
              </a:spcAft>
              <a:buClr>
                <a:schemeClr val="dk1"/>
              </a:buClr>
              <a:buSzPts val="2820"/>
              <a:buFont typeface="Times New Roman"/>
              <a:buChar char="❖"/>
            </a:pPr>
            <a:r>
              <a:rPr lang="en-US" sz="2820">
                <a:solidFill>
                  <a:schemeClr val="dk1"/>
                </a:solidFill>
                <a:latin typeface="Times New Roman"/>
                <a:ea typeface="Times New Roman"/>
                <a:cs typeface="Times New Roman"/>
                <a:sym typeface="Times New Roman"/>
              </a:rPr>
              <a:t>Account Creation</a:t>
            </a:r>
            <a:endParaRPr sz="4260"/>
          </a:p>
        </p:txBody>
      </p:sp>
      <p:sp>
        <p:nvSpPr>
          <p:cNvPr id="214" name="Google Shape;214;g1f61b942b9c_0_9"/>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b="1">
              <a:latin typeface="Times New Roman"/>
              <a:ea typeface="Times New Roman"/>
              <a:cs typeface="Times New Roman"/>
              <a:sym typeface="Times New Roman"/>
            </a:endParaRPr>
          </a:p>
        </p:txBody>
      </p:sp>
      <p:sp>
        <p:nvSpPr>
          <p:cNvPr id="215" name="Google Shape;215;g1f61b942b9c_0_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16" name="Google Shape;216;g1f61b942b9c_0_9"/>
          <p:cNvPicPr preferRelativeResize="0"/>
          <p:nvPr/>
        </p:nvPicPr>
        <p:blipFill>
          <a:blip r:embed="rId3">
            <a:alphaModFix/>
          </a:blip>
          <a:stretch>
            <a:fillRect/>
          </a:stretch>
        </p:blipFill>
        <p:spPr>
          <a:xfrm>
            <a:off x="1710312" y="1190987"/>
            <a:ext cx="8771368" cy="503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1f61b942b9c_0_18"/>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07669" algn="l" rtl="0">
              <a:spcBef>
                <a:spcPts val="1000"/>
              </a:spcBef>
              <a:spcAft>
                <a:spcPts val="0"/>
              </a:spcAft>
              <a:buClr>
                <a:schemeClr val="dk1"/>
              </a:buClr>
              <a:buSzPct val="100000"/>
              <a:buFont typeface="Times New Roman"/>
              <a:buChar char="❖"/>
            </a:pPr>
            <a:r>
              <a:rPr lang="en-US" sz="3133">
                <a:solidFill>
                  <a:schemeClr val="dk1"/>
                </a:solidFill>
                <a:latin typeface="Times New Roman"/>
                <a:ea typeface="Times New Roman"/>
                <a:cs typeface="Times New Roman"/>
                <a:sym typeface="Times New Roman"/>
              </a:rPr>
              <a:t>Admin Homepage</a:t>
            </a:r>
            <a:endParaRPr sz="4733"/>
          </a:p>
        </p:txBody>
      </p:sp>
      <p:sp>
        <p:nvSpPr>
          <p:cNvPr id="223" name="Google Shape;223;g1f61b942b9c_0_18"/>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b="1" dirty="0">
              <a:latin typeface="Times New Roman"/>
              <a:ea typeface="Times New Roman"/>
              <a:cs typeface="Times New Roman"/>
              <a:sym typeface="Times New Roman"/>
            </a:endParaRPr>
          </a:p>
        </p:txBody>
      </p:sp>
      <p:sp>
        <p:nvSpPr>
          <p:cNvPr id="224" name="Google Shape;224;g1f61b942b9c_0_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5" name="Picture 4">
            <a:extLst>
              <a:ext uri="{FF2B5EF4-FFF2-40B4-BE49-F238E27FC236}">
                <a16:creationId xmlns:a16="http://schemas.microsoft.com/office/drawing/2014/main" id="{113E950F-4556-E664-1C60-6BAAB15B8822}"/>
              </a:ext>
            </a:extLst>
          </p:cNvPr>
          <p:cNvPicPr>
            <a:picLocks noChangeAspect="1"/>
          </p:cNvPicPr>
          <p:nvPr/>
        </p:nvPicPr>
        <p:blipFill>
          <a:blip r:embed="rId3"/>
          <a:stretch>
            <a:fillRect/>
          </a:stretch>
        </p:blipFill>
        <p:spPr>
          <a:xfrm>
            <a:off x="1033070" y="1023340"/>
            <a:ext cx="10125859" cy="53688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f61b942b9c_0_27"/>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07669" algn="l" rtl="0">
              <a:spcBef>
                <a:spcPts val="1000"/>
              </a:spcBef>
              <a:spcAft>
                <a:spcPts val="0"/>
              </a:spcAft>
              <a:buClr>
                <a:schemeClr val="dk1"/>
              </a:buClr>
              <a:buSzPct val="100000"/>
              <a:buFont typeface="Times New Roman"/>
              <a:buChar char="❖"/>
            </a:pPr>
            <a:r>
              <a:rPr lang="en-US" sz="3133">
                <a:solidFill>
                  <a:schemeClr val="dk1"/>
                </a:solidFill>
                <a:latin typeface="Times New Roman"/>
                <a:ea typeface="Times New Roman"/>
                <a:cs typeface="Times New Roman"/>
                <a:sym typeface="Times New Roman"/>
              </a:rPr>
              <a:t>New Customer Insertion : Admin Access</a:t>
            </a:r>
            <a:endParaRPr sz="4733"/>
          </a:p>
        </p:txBody>
      </p:sp>
      <p:sp>
        <p:nvSpPr>
          <p:cNvPr id="232" name="Google Shape;232;g1f61b942b9c_0_27"/>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b="1">
              <a:latin typeface="Times New Roman"/>
              <a:ea typeface="Times New Roman"/>
              <a:cs typeface="Times New Roman"/>
              <a:sym typeface="Times New Roman"/>
            </a:endParaRPr>
          </a:p>
        </p:txBody>
      </p:sp>
      <p:sp>
        <p:nvSpPr>
          <p:cNvPr id="233" name="Google Shape;233;g1f61b942b9c_0_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 name="Picture 2">
            <a:extLst>
              <a:ext uri="{FF2B5EF4-FFF2-40B4-BE49-F238E27FC236}">
                <a16:creationId xmlns:a16="http://schemas.microsoft.com/office/drawing/2014/main" id="{4C3B4F95-8197-CCBC-34E4-F653CEAF82B4}"/>
              </a:ext>
            </a:extLst>
          </p:cNvPr>
          <p:cNvPicPr>
            <a:picLocks noChangeAspect="1"/>
          </p:cNvPicPr>
          <p:nvPr/>
        </p:nvPicPr>
        <p:blipFill>
          <a:blip r:embed="rId3"/>
          <a:stretch>
            <a:fillRect/>
          </a:stretch>
        </p:blipFill>
        <p:spPr>
          <a:xfrm>
            <a:off x="975360" y="1118563"/>
            <a:ext cx="10119360" cy="51314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f61b942b9c_0_36"/>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27566" algn="l" rtl="0">
              <a:spcBef>
                <a:spcPts val="1000"/>
              </a:spcBef>
              <a:spcAft>
                <a:spcPts val="0"/>
              </a:spcAft>
              <a:buClr>
                <a:schemeClr val="dk1"/>
              </a:buClr>
              <a:buSzPts val="3133"/>
              <a:buFont typeface="Times New Roman"/>
              <a:buChar char="❖"/>
            </a:pPr>
            <a:r>
              <a:rPr lang="en-US" sz="3133">
                <a:solidFill>
                  <a:schemeClr val="dk1"/>
                </a:solidFill>
                <a:latin typeface="Times New Roman"/>
                <a:ea typeface="Times New Roman"/>
                <a:cs typeface="Times New Roman"/>
                <a:sym typeface="Times New Roman"/>
              </a:rPr>
              <a:t>Meter Information: Admin Access</a:t>
            </a:r>
            <a:endParaRPr sz="4733"/>
          </a:p>
        </p:txBody>
      </p:sp>
      <p:sp>
        <p:nvSpPr>
          <p:cNvPr id="241" name="Google Shape;241;g1f61b942b9c_0_36"/>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b="1">
              <a:latin typeface="Times New Roman"/>
              <a:ea typeface="Times New Roman"/>
              <a:cs typeface="Times New Roman"/>
              <a:sym typeface="Times New Roman"/>
            </a:endParaRPr>
          </a:p>
        </p:txBody>
      </p:sp>
      <p:sp>
        <p:nvSpPr>
          <p:cNvPr id="242" name="Google Shape;242;g1f61b942b9c_0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 name="Picture 2">
            <a:extLst>
              <a:ext uri="{FF2B5EF4-FFF2-40B4-BE49-F238E27FC236}">
                <a16:creationId xmlns:a16="http://schemas.microsoft.com/office/drawing/2014/main" id="{2927F62D-5611-D621-5FE5-FA811954B132}"/>
              </a:ext>
            </a:extLst>
          </p:cNvPr>
          <p:cNvPicPr>
            <a:picLocks noChangeAspect="1"/>
          </p:cNvPicPr>
          <p:nvPr/>
        </p:nvPicPr>
        <p:blipFill>
          <a:blip r:embed="rId3"/>
          <a:stretch>
            <a:fillRect/>
          </a:stretch>
        </p:blipFill>
        <p:spPr>
          <a:xfrm>
            <a:off x="914400" y="850900"/>
            <a:ext cx="10363200" cy="55054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f61b942b9c_0_45"/>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27566" algn="l" rtl="0">
              <a:spcBef>
                <a:spcPts val="1000"/>
              </a:spcBef>
              <a:spcAft>
                <a:spcPts val="0"/>
              </a:spcAft>
              <a:buClr>
                <a:schemeClr val="dk1"/>
              </a:buClr>
              <a:buSzPts val="3133"/>
              <a:buFont typeface="Times New Roman"/>
              <a:buChar char="❖"/>
            </a:pPr>
            <a:r>
              <a:rPr lang="en-US" sz="3133">
                <a:solidFill>
                  <a:schemeClr val="dk1"/>
                </a:solidFill>
                <a:latin typeface="Times New Roman"/>
                <a:ea typeface="Times New Roman"/>
                <a:cs typeface="Times New Roman"/>
                <a:sym typeface="Times New Roman"/>
              </a:rPr>
              <a:t>Customer Details</a:t>
            </a:r>
            <a:endParaRPr sz="4733"/>
          </a:p>
        </p:txBody>
      </p:sp>
      <p:sp>
        <p:nvSpPr>
          <p:cNvPr id="250" name="Google Shape;250;g1f61b942b9c_0_45"/>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b="1" dirty="0">
              <a:latin typeface="Times New Roman"/>
              <a:ea typeface="Times New Roman"/>
              <a:cs typeface="Times New Roman"/>
              <a:sym typeface="Times New Roman"/>
            </a:endParaRPr>
          </a:p>
        </p:txBody>
      </p:sp>
      <p:sp>
        <p:nvSpPr>
          <p:cNvPr id="251" name="Google Shape;251;g1f61b942b9c_0_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 name="Picture 2">
            <a:extLst>
              <a:ext uri="{FF2B5EF4-FFF2-40B4-BE49-F238E27FC236}">
                <a16:creationId xmlns:a16="http://schemas.microsoft.com/office/drawing/2014/main" id="{973CA58B-2438-6B01-43B4-719F77E1705E}"/>
              </a:ext>
            </a:extLst>
          </p:cNvPr>
          <p:cNvPicPr>
            <a:picLocks noChangeAspect="1"/>
          </p:cNvPicPr>
          <p:nvPr/>
        </p:nvPicPr>
        <p:blipFill>
          <a:blip r:embed="rId3"/>
          <a:stretch>
            <a:fillRect/>
          </a:stretch>
        </p:blipFill>
        <p:spPr>
          <a:xfrm>
            <a:off x="1056640" y="1012529"/>
            <a:ext cx="10078720" cy="53438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1f61b942b9c_0_54"/>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27566" algn="l" rtl="0">
              <a:spcBef>
                <a:spcPts val="1000"/>
              </a:spcBef>
              <a:spcAft>
                <a:spcPts val="0"/>
              </a:spcAft>
              <a:buClr>
                <a:schemeClr val="dk1"/>
              </a:buClr>
              <a:buSzPts val="3133"/>
              <a:buFont typeface="Times New Roman"/>
              <a:buChar char="❖"/>
            </a:pPr>
            <a:r>
              <a:rPr lang="en-US" sz="3133">
                <a:solidFill>
                  <a:schemeClr val="dk1"/>
                </a:solidFill>
                <a:latin typeface="Times New Roman"/>
                <a:ea typeface="Times New Roman"/>
                <a:cs typeface="Times New Roman"/>
                <a:sym typeface="Times New Roman"/>
              </a:rPr>
              <a:t>Electricity Bill Calculation : Admin Access</a:t>
            </a:r>
            <a:endParaRPr sz="4733"/>
          </a:p>
        </p:txBody>
      </p:sp>
      <p:sp>
        <p:nvSpPr>
          <p:cNvPr id="259" name="Google Shape;259;g1f61b942b9c_0_54"/>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b="1">
              <a:latin typeface="Times New Roman"/>
              <a:ea typeface="Times New Roman"/>
              <a:cs typeface="Times New Roman"/>
              <a:sym typeface="Times New Roman"/>
            </a:endParaRPr>
          </a:p>
        </p:txBody>
      </p:sp>
      <p:sp>
        <p:nvSpPr>
          <p:cNvPr id="260" name="Google Shape;260;g1f61b942b9c_0_5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3" name="Picture 2">
            <a:extLst>
              <a:ext uri="{FF2B5EF4-FFF2-40B4-BE49-F238E27FC236}">
                <a16:creationId xmlns:a16="http://schemas.microsoft.com/office/drawing/2014/main" id="{D0978826-BB12-E497-63D7-6294FF1B35DC}"/>
              </a:ext>
            </a:extLst>
          </p:cNvPr>
          <p:cNvPicPr>
            <a:picLocks noChangeAspect="1"/>
          </p:cNvPicPr>
          <p:nvPr/>
        </p:nvPicPr>
        <p:blipFill>
          <a:blip r:embed="rId3"/>
          <a:stretch>
            <a:fillRect/>
          </a:stretch>
        </p:blipFill>
        <p:spPr>
          <a:xfrm>
            <a:off x="1219200" y="961168"/>
            <a:ext cx="9946640" cy="52634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1f61b942b9c_0_63"/>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27566" algn="l" rtl="0">
              <a:spcBef>
                <a:spcPts val="1000"/>
              </a:spcBef>
              <a:spcAft>
                <a:spcPts val="0"/>
              </a:spcAft>
              <a:buClr>
                <a:schemeClr val="dk1"/>
              </a:buClr>
              <a:buSzPts val="3133"/>
              <a:buFont typeface="Times New Roman"/>
              <a:buChar char="❖"/>
            </a:pPr>
            <a:r>
              <a:rPr lang="en-US" sz="3133">
                <a:solidFill>
                  <a:schemeClr val="dk1"/>
                </a:solidFill>
                <a:latin typeface="Times New Roman"/>
                <a:ea typeface="Times New Roman"/>
                <a:cs typeface="Times New Roman"/>
                <a:sym typeface="Times New Roman"/>
              </a:rPr>
              <a:t>Deposit Details</a:t>
            </a:r>
            <a:endParaRPr sz="4733"/>
          </a:p>
        </p:txBody>
      </p:sp>
      <p:sp>
        <p:nvSpPr>
          <p:cNvPr id="268" name="Google Shape;268;g1f61b942b9c_0_63"/>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b="1">
              <a:latin typeface="Times New Roman"/>
              <a:ea typeface="Times New Roman"/>
              <a:cs typeface="Times New Roman"/>
              <a:sym typeface="Times New Roman"/>
            </a:endParaRPr>
          </a:p>
        </p:txBody>
      </p:sp>
      <p:sp>
        <p:nvSpPr>
          <p:cNvPr id="269" name="Google Shape;269;g1f61b942b9c_0_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70" name="Google Shape;270;g1f61b942b9c_0_63"/>
          <p:cNvPicPr preferRelativeResize="0"/>
          <p:nvPr/>
        </p:nvPicPr>
        <p:blipFill rotWithShape="1">
          <a:blip r:embed="rId3">
            <a:alphaModFix/>
          </a:blip>
          <a:srcRect l="26247" t="11031" r="28660" b="8212"/>
          <a:stretch/>
        </p:blipFill>
        <p:spPr>
          <a:xfrm>
            <a:off x="457200" y="938688"/>
            <a:ext cx="5497274" cy="5538125"/>
          </a:xfrm>
          <a:prstGeom prst="rect">
            <a:avLst/>
          </a:prstGeom>
          <a:noFill/>
          <a:ln>
            <a:noFill/>
          </a:ln>
        </p:spPr>
      </p:pic>
      <p:pic>
        <p:nvPicPr>
          <p:cNvPr id="271" name="Google Shape;271;g1f61b942b9c_0_63"/>
          <p:cNvPicPr preferRelativeResize="0"/>
          <p:nvPr/>
        </p:nvPicPr>
        <p:blipFill rotWithShape="1">
          <a:blip r:embed="rId4">
            <a:alphaModFix/>
          </a:blip>
          <a:srcRect l="29466" t="10198" r="25444" b="9052"/>
          <a:stretch/>
        </p:blipFill>
        <p:spPr>
          <a:xfrm>
            <a:off x="6180375" y="938700"/>
            <a:ext cx="5497274" cy="5538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1952596" y="53752"/>
            <a:ext cx="7467600" cy="11430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2F5496"/>
              </a:buClr>
              <a:buSzPts val="3200"/>
              <a:buFont typeface="Times New Roman"/>
              <a:buNone/>
            </a:pPr>
            <a:r>
              <a:rPr lang="en-US" sz="3200" b="1">
                <a:solidFill>
                  <a:srgbClr val="2F5496"/>
                </a:solidFill>
                <a:latin typeface="Times New Roman"/>
                <a:ea typeface="Times New Roman"/>
                <a:cs typeface="Times New Roman"/>
                <a:sym typeface="Times New Roman"/>
              </a:rPr>
              <a:t>AGENDA</a:t>
            </a:r>
            <a:endParaRPr/>
          </a:p>
        </p:txBody>
      </p:sp>
      <p:sp>
        <p:nvSpPr>
          <p:cNvPr id="105" name="Google Shape;105;p2"/>
          <p:cNvSpPr txBox="1">
            <a:spLocks noGrp="1"/>
          </p:cNvSpPr>
          <p:nvPr>
            <p:ph type="body" idx="1"/>
          </p:nvPr>
        </p:nvSpPr>
        <p:spPr>
          <a:xfrm>
            <a:off x="1055440" y="1484785"/>
            <a:ext cx="8983910" cy="4692179"/>
          </a:xfrm>
          <a:prstGeom prst="rect">
            <a:avLst/>
          </a:prstGeom>
          <a:noFill/>
          <a:ln>
            <a:noFill/>
          </a:ln>
        </p:spPr>
        <p:txBody>
          <a:bodyPr spcFirstLastPara="1" wrap="square" lIns="91425" tIns="45700" rIns="91425" bIns="45700" anchor="t" anchorCtr="0">
            <a:normAutofit fontScale="77500" lnSpcReduction="20000"/>
          </a:bodyPr>
          <a:lstStyle/>
          <a:p>
            <a:pPr marL="355600" lvl="0" indent="-355600" algn="l" rtl="0">
              <a:lnSpc>
                <a:spcPct val="90000"/>
              </a:lnSpc>
              <a:spcBef>
                <a:spcPts val="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Abstract</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Introduction</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Front end and Back end tools</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ER-Diagram</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ER to Schema Mapping</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Schema Diagram</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Tables description with Normalization</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Stored Procedures and Triggers</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Results</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Snapshots</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Applications</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Conclusion</a:t>
            </a:r>
            <a:endParaRPr/>
          </a:p>
          <a:p>
            <a:pPr marL="355600" lvl="0" indent="-355600" algn="l" rtl="0">
              <a:lnSpc>
                <a:spcPct val="90000"/>
              </a:lnSpc>
              <a:spcBef>
                <a:spcPts val="1000"/>
              </a:spcBef>
              <a:spcAft>
                <a:spcPts val="0"/>
              </a:spcAft>
              <a:buClr>
                <a:schemeClr val="dk1"/>
              </a:buClr>
              <a:buSzPct val="100000"/>
              <a:buFont typeface="Noto Sans Symbols"/>
              <a:buChar char="❑"/>
            </a:pPr>
            <a:r>
              <a:rPr lang="en-US" sz="2800">
                <a:latin typeface="Times New Roman"/>
                <a:ea typeface="Times New Roman"/>
                <a:cs typeface="Times New Roman"/>
                <a:sym typeface="Times New Roman"/>
              </a:rPr>
              <a:t>References</a:t>
            </a:r>
            <a:endParaRPr/>
          </a:p>
        </p:txBody>
      </p:sp>
      <p:sp>
        <p:nvSpPr>
          <p:cNvPr id="106" name="Google Shape;106;p2"/>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107" name="Google Shape;10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108" name="Google Shape;10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1f61b942b9c_0_73"/>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06400" algn="l" rtl="0">
              <a:spcBef>
                <a:spcPts val="0"/>
              </a:spcBef>
              <a:spcAft>
                <a:spcPts val="0"/>
              </a:spcAft>
              <a:buSzPts val="2800"/>
              <a:buFont typeface="Times New Roman"/>
              <a:buChar char="❖"/>
            </a:pPr>
            <a:r>
              <a:rPr lang="en-US" sz="2800">
                <a:latin typeface="Times New Roman"/>
                <a:ea typeface="Times New Roman"/>
                <a:cs typeface="Times New Roman"/>
                <a:sym typeface="Times New Roman"/>
              </a:rPr>
              <a:t>Customer Homepage</a:t>
            </a:r>
            <a:endParaRPr sz="2800">
              <a:latin typeface="Times New Roman"/>
              <a:ea typeface="Times New Roman"/>
              <a:cs typeface="Times New Roman"/>
              <a:sym typeface="Times New Roman"/>
            </a:endParaRPr>
          </a:p>
        </p:txBody>
      </p:sp>
      <p:sp>
        <p:nvSpPr>
          <p:cNvPr id="278" name="Google Shape;278;g1f61b942b9c_0_73"/>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79" name="Google Shape;279;g1f61b942b9c_0_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pic>
        <p:nvPicPr>
          <p:cNvPr id="3" name="Picture 2">
            <a:extLst>
              <a:ext uri="{FF2B5EF4-FFF2-40B4-BE49-F238E27FC236}">
                <a16:creationId xmlns:a16="http://schemas.microsoft.com/office/drawing/2014/main" id="{31BE50EB-3F6B-BD0D-BEA6-CF9E13050C9E}"/>
              </a:ext>
            </a:extLst>
          </p:cNvPr>
          <p:cNvPicPr>
            <a:picLocks noChangeAspect="1"/>
          </p:cNvPicPr>
          <p:nvPr/>
        </p:nvPicPr>
        <p:blipFill>
          <a:blip r:embed="rId3"/>
          <a:stretch>
            <a:fillRect/>
          </a:stretch>
        </p:blipFill>
        <p:spPr>
          <a:xfrm>
            <a:off x="1076960" y="907552"/>
            <a:ext cx="10038080" cy="531704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f61b942b9c_0_81"/>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06400" algn="l" rtl="0">
              <a:spcBef>
                <a:spcPts val="0"/>
              </a:spcBef>
              <a:spcAft>
                <a:spcPts val="0"/>
              </a:spcAft>
              <a:buSzPts val="2800"/>
              <a:buFont typeface="Times New Roman"/>
              <a:buChar char="❖"/>
            </a:pPr>
            <a:r>
              <a:rPr lang="en-US" sz="2800">
                <a:latin typeface="Times New Roman"/>
                <a:ea typeface="Times New Roman"/>
                <a:cs typeface="Times New Roman"/>
                <a:sym typeface="Times New Roman"/>
              </a:rPr>
              <a:t>Update Customer Information : Customer Access</a:t>
            </a:r>
            <a:endParaRPr sz="2800">
              <a:latin typeface="Times New Roman"/>
              <a:ea typeface="Times New Roman"/>
              <a:cs typeface="Times New Roman"/>
              <a:sym typeface="Times New Roman"/>
            </a:endParaRPr>
          </a:p>
        </p:txBody>
      </p:sp>
      <p:sp>
        <p:nvSpPr>
          <p:cNvPr id="287" name="Google Shape;287;g1f61b942b9c_0_81"/>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88" name="Google Shape;288;g1f61b942b9c_0_8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pic>
        <p:nvPicPr>
          <p:cNvPr id="5" name="Picture 4">
            <a:extLst>
              <a:ext uri="{FF2B5EF4-FFF2-40B4-BE49-F238E27FC236}">
                <a16:creationId xmlns:a16="http://schemas.microsoft.com/office/drawing/2014/main" id="{C04E841C-957B-72E2-8889-AD5BA44C3441}"/>
              </a:ext>
            </a:extLst>
          </p:cNvPr>
          <p:cNvPicPr>
            <a:picLocks noChangeAspect="1"/>
          </p:cNvPicPr>
          <p:nvPr/>
        </p:nvPicPr>
        <p:blipFill>
          <a:blip r:embed="rId3"/>
          <a:stretch>
            <a:fillRect/>
          </a:stretch>
        </p:blipFill>
        <p:spPr>
          <a:xfrm>
            <a:off x="1132840" y="951240"/>
            <a:ext cx="9926320" cy="527335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f61b942b9c_0_89"/>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06400" algn="l" rtl="0">
              <a:spcBef>
                <a:spcPts val="0"/>
              </a:spcBef>
              <a:spcAft>
                <a:spcPts val="0"/>
              </a:spcAft>
              <a:buSzPts val="2800"/>
              <a:buFont typeface="Times New Roman"/>
              <a:buChar char="❖"/>
            </a:pPr>
            <a:r>
              <a:rPr lang="en-US" sz="2800">
                <a:latin typeface="Times New Roman"/>
                <a:ea typeface="Times New Roman"/>
                <a:cs typeface="Times New Roman"/>
                <a:sym typeface="Times New Roman"/>
              </a:rPr>
              <a:t>View Customer Information</a:t>
            </a:r>
            <a:endParaRPr sz="2800">
              <a:latin typeface="Times New Roman"/>
              <a:ea typeface="Times New Roman"/>
              <a:cs typeface="Times New Roman"/>
              <a:sym typeface="Times New Roman"/>
            </a:endParaRPr>
          </a:p>
        </p:txBody>
      </p:sp>
      <p:sp>
        <p:nvSpPr>
          <p:cNvPr id="296" name="Google Shape;296;g1f61b942b9c_0_89"/>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97" name="Google Shape;297;g1f61b942b9c_0_8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3" name="Picture 2">
            <a:extLst>
              <a:ext uri="{FF2B5EF4-FFF2-40B4-BE49-F238E27FC236}">
                <a16:creationId xmlns:a16="http://schemas.microsoft.com/office/drawing/2014/main" id="{05793421-18C5-A366-FD90-5B62DAC3BFE2}"/>
              </a:ext>
            </a:extLst>
          </p:cNvPr>
          <p:cNvPicPr>
            <a:picLocks noChangeAspect="1"/>
          </p:cNvPicPr>
          <p:nvPr/>
        </p:nvPicPr>
        <p:blipFill>
          <a:blip r:embed="rId3"/>
          <a:stretch>
            <a:fillRect/>
          </a:stretch>
        </p:blipFill>
        <p:spPr>
          <a:xfrm>
            <a:off x="1214120" y="911542"/>
            <a:ext cx="9763760" cy="518699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1f61b942b9c_0_105"/>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06400" algn="l" rtl="0">
              <a:spcBef>
                <a:spcPts val="0"/>
              </a:spcBef>
              <a:spcAft>
                <a:spcPts val="0"/>
              </a:spcAft>
              <a:buSzPts val="2800"/>
              <a:buFont typeface="Times New Roman"/>
              <a:buChar char="❖"/>
            </a:pPr>
            <a:r>
              <a:rPr lang="en-US" sz="2800">
                <a:latin typeface="Times New Roman"/>
                <a:ea typeface="Times New Roman"/>
                <a:cs typeface="Times New Roman"/>
                <a:sym typeface="Times New Roman"/>
              </a:rPr>
              <a:t>Bill Payment Status</a:t>
            </a:r>
            <a:endParaRPr sz="2800">
              <a:latin typeface="Times New Roman"/>
              <a:ea typeface="Times New Roman"/>
              <a:cs typeface="Times New Roman"/>
              <a:sym typeface="Times New Roman"/>
            </a:endParaRPr>
          </a:p>
        </p:txBody>
      </p:sp>
      <p:sp>
        <p:nvSpPr>
          <p:cNvPr id="305" name="Google Shape;305;g1f61b942b9c_0_105"/>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dirty="0"/>
          </a:p>
        </p:txBody>
      </p:sp>
      <p:sp>
        <p:nvSpPr>
          <p:cNvPr id="306" name="Google Shape;306;g1f61b942b9c_0_10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Picture 2">
            <a:extLst>
              <a:ext uri="{FF2B5EF4-FFF2-40B4-BE49-F238E27FC236}">
                <a16:creationId xmlns:a16="http://schemas.microsoft.com/office/drawing/2014/main" id="{3AD47730-10C3-2C84-7488-1DED8357EC0A}"/>
              </a:ext>
            </a:extLst>
          </p:cNvPr>
          <p:cNvPicPr>
            <a:picLocks noChangeAspect="1"/>
          </p:cNvPicPr>
          <p:nvPr/>
        </p:nvPicPr>
        <p:blipFill>
          <a:blip r:embed="rId3"/>
          <a:stretch>
            <a:fillRect/>
          </a:stretch>
        </p:blipFill>
        <p:spPr>
          <a:xfrm>
            <a:off x="838200" y="780891"/>
            <a:ext cx="10515600" cy="557545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1f61b942b9c_0_114"/>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06400" algn="l" rtl="0">
              <a:spcBef>
                <a:spcPts val="0"/>
              </a:spcBef>
              <a:spcAft>
                <a:spcPts val="0"/>
              </a:spcAft>
              <a:buSzPts val="2800"/>
              <a:buFont typeface="Times New Roman"/>
              <a:buChar char="❖"/>
            </a:pPr>
            <a:r>
              <a:rPr lang="en-US" sz="2800">
                <a:latin typeface="Times New Roman"/>
                <a:ea typeface="Times New Roman"/>
                <a:cs typeface="Times New Roman"/>
                <a:sym typeface="Times New Roman"/>
              </a:rPr>
              <a:t>Bill Payment Status Contd. (Unpaid)</a:t>
            </a:r>
            <a:endParaRPr sz="2800">
              <a:latin typeface="Times New Roman"/>
              <a:ea typeface="Times New Roman"/>
              <a:cs typeface="Times New Roman"/>
              <a:sym typeface="Times New Roman"/>
            </a:endParaRPr>
          </a:p>
        </p:txBody>
      </p:sp>
      <p:sp>
        <p:nvSpPr>
          <p:cNvPr id="314" name="Google Shape;314;g1f61b942b9c_0_114"/>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15" name="Google Shape;315;g1f61b942b9c_0_1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Picture 2">
            <a:extLst>
              <a:ext uri="{FF2B5EF4-FFF2-40B4-BE49-F238E27FC236}">
                <a16:creationId xmlns:a16="http://schemas.microsoft.com/office/drawing/2014/main" id="{9D3BA08B-61EF-76D3-0D53-DA6B8DFBB06C}"/>
              </a:ext>
            </a:extLst>
          </p:cNvPr>
          <p:cNvPicPr>
            <a:picLocks noChangeAspect="1"/>
          </p:cNvPicPr>
          <p:nvPr/>
        </p:nvPicPr>
        <p:blipFill>
          <a:blip r:embed="rId3"/>
          <a:stretch>
            <a:fillRect/>
          </a:stretch>
        </p:blipFill>
        <p:spPr>
          <a:xfrm>
            <a:off x="1026160" y="985488"/>
            <a:ext cx="10139680" cy="53708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F4FC3-164D-ADB2-DBDD-D7C67075A3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4" name="Picture 3">
            <a:extLst>
              <a:ext uri="{FF2B5EF4-FFF2-40B4-BE49-F238E27FC236}">
                <a16:creationId xmlns:a16="http://schemas.microsoft.com/office/drawing/2014/main" id="{3A4E92E6-1A42-7BE5-27EC-9DF0EA599450}"/>
              </a:ext>
            </a:extLst>
          </p:cNvPr>
          <p:cNvPicPr>
            <a:picLocks noChangeAspect="1"/>
          </p:cNvPicPr>
          <p:nvPr/>
        </p:nvPicPr>
        <p:blipFill>
          <a:blip r:embed="rId2"/>
          <a:stretch>
            <a:fillRect/>
          </a:stretch>
        </p:blipFill>
        <p:spPr>
          <a:xfrm>
            <a:off x="990600" y="804544"/>
            <a:ext cx="10210800" cy="5403215"/>
          </a:xfrm>
          <a:prstGeom prst="rect">
            <a:avLst/>
          </a:prstGeom>
        </p:spPr>
      </p:pic>
    </p:spTree>
    <p:extLst>
      <p:ext uri="{BB962C8B-B14F-4D97-AF65-F5344CB8AC3E}">
        <p14:creationId xmlns:p14="http://schemas.microsoft.com/office/powerpoint/2010/main" val="1544068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1f61b942b9c_0_123"/>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06400" algn="l" rtl="0">
              <a:spcBef>
                <a:spcPts val="0"/>
              </a:spcBef>
              <a:spcAft>
                <a:spcPts val="0"/>
              </a:spcAft>
              <a:buSzPts val="2800"/>
              <a:buFont typeface="Times New Roman"/>
              <a:buChar char="❖"/>
            </a:pPr>
            <a:r>
              <a:rPr lang="en-US" sz="2800">
                <a:latin typeface="Times New Roman"/>
                <a:ea typeface="Times New Roman"/>
                <a:cs typeface="Times New Roman"/>
                <a:sym typeface="Times New Roman"/>
              </a:rPr>
              <a:t>Bill Payment Status Contd. (Paid)</a:t>
            </a:r>
            <a:endParaRPr sz="2800">
              <a:latin typeface="Times New Roman"/>
              <a:ea typeface="Times New Roman"/>
              <a:cs typeface="Times New Roman"/>
              <a:sym typeface="Times New Roman"/>
            </a:endParaRPr>
          </a:p>
        </p:txBody>
      </p:sp>
      <p:sp>
        <p:nvSpPr>
          <p:cNvPr id="323" name="Google Shape;323;g1f61b942b9c_0_123"/>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24" name="Google Shape;324;g1f61b942b9c_0_1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 name="Picture 2">
            <a:extLst>
              <a:ext uri="{FF2B5EF4-FFF2-40B4-BE49-F238E27FC236}">
                <a16:creationId xmlns:a16="http://schemas.microsoft.com/office/drawing/2014/main" id="{8F056AE1-8224-17C4-1BE6-3457DFB54FFD}"/>
              </a:ext>
            </a:extLst>
          </p:cNvPr>
          <p:cNvPicPr>
            <a:picLocks noChangeAspect="1"/>
          </p:cNvPicPr>
          <p:nvPr/>
        </p:nvPicPr>
        <p:blipFill>
          <a:blip r:embed="rId3"/>
          <a:stretch>
            <a:fillRect/>
          </a:stretch>
        </p:blipFill>
        <p:spPr>
          <a:xfrm>
            <a:off x="955040" y="894080"/>
            <a:ext cx="10281920" cy="54622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1f61b942b9c_0_132"/>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457200" lvl="0" indent="-406400" algn="l" rtl="0">
              <a:spcBef>
                <a:spcPts val="0"/>
              </a:spcBef>
              <a:spcAft>
                <a:spcPts val="0"/>
              </a:spcAft>
              <a:buSzPts val="2800"/>
              <a:buFont typeface="Times New Roman"/>
              <a:buChar char="❖"/>
            </a:pPr>
            <a:r>
              <a:rPr lang="en-US" sz="2800">
                <a:latin typeface="Times New Roman"/>
                <a:ea typeface="Times New Roman"/>
                <a:cs typeface="Times New Roman"/>
                <a:sym typeface="Times New Roman"/>
              </a:rPr>
              <a:t>Bill Generated Display</a:t>
            </a:r>
            <a:endParaRPr sz="2800">
              <a:latin typeface="Times New Roman"/>
              <a:ea typeface="Times New Roman"/>
              <a:cs typeface="Times New Roman"/>
              <a:sym typeface="Times New Roman"/>
            </a:endParaRPr>
          </a:p>
        </p:txBody>
      </p:sp>
      <p:sp>
        <p:nvSpPr>
          <p:cNvPr id="332" name="Google Shape;332;g1f61b942b9c_0_132"/>
          <p:cNvSpPr txBox="1">
            <a:spLocks noGrp="1"/>
          </p:cNvSpPr>
          <p:nvPr>
            <p:ph type="body" idx="1"/>
          </p:nvPr>
        </p:nvSpPr>
        <p:spPr>
          <a:xfrm>
            <a:off x="838200" y="1190898"/>
            <a:ext cx="10515600" cy="503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dirty="0"/>
          </a:p>
        </p:txBody>
      </p:sp>
      <p:sp>
        <p:nvSpPr>
          <p:cNvPr id="333" name="Google Shape;333;g1f61b942b9c_0_13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3" name="Picture 2">
            <a:extLst>
              <a:ext uri="{FF2B5EF4-FFF2-40B4-BE49-F238E27FC236}">
                <a16:creationId xmlns:a16="http://schemas.microsoft.com/office/drawing/2014/main" id="{C2EFE948-4CE9-ED63-C820-2A8471F72EB6}"/>
              </a:ext>
            </a:extLst>
          </p:cNvPr>
          <p:cNvPicPr>
            <a:picLocks noChangeAspect="1"/>
          </p:cNvPicPr>
          <p:nvPr/>
        </p:nvPicPr>
        <p:blipFill>
          <a:blip r:embed="rId3"/>
          <a:stretch>
            <a:fillRect/>
          </a:stretch>
        </p:blipFill>
        <p:spPr>
          <a:xfrm>
            <a:off x="2264593" y="823679"/>
            <a:ext cx="3573877" cy="5798674"/>
          </a:xfrm>
          <a:prstGeom prst="rect">
            <a:avLst/>
          </a:prstGeom>
        </p:spPr>
      </p:pic>
      <p:pic>
        <p:nvPicPr>
          <p:cNvPr id="5" name="Picture 4">
            <a:extLst>
              <a:ext uri="{FF2B5EF4-FFF2-40B4-BE49-F238E27FC236}">
                <a16:creationId xmlns:a16="http://schemas.microsoft.com/office/drawing/2014/main" id="{39F2476B-C9B6-21EA-D8D2-098083B9589A}"/>
              </a:ext>
            </a:extLst>
          </p:cNvPr>
          <p:cNvPicPr>
            <a:picLocks noChangeAspect="1"/>
          </p:cNvPicPr>
          <p:nvPr/>
        </p:nvPicPr>
        <p:blipFill>
          <a:blip r:embed="rId4"/>
          <a:stretch>
            <a:fillRect/>
          </a:stretch>
        </p:blipFill>
        <p:spPr>
          <a:xfrm>
            <a:off x="6640216" y="825646"/>
            <a:ext cx="3573877" cy="575921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3"/>
          <p:cNvSpPr txBox="1">
            <a:spLocks noGrp="1"/>
          </p:cNvSpPr>
          <p:nvPr>
            <p:ph type="title"/>
          </p:nvPr>
        </p:nvSpPr>
        <p:spPr>
          <a:xfrm>
            <a:off x="838200" y="365126"/>
            <a:ext cx="10515600" cy="694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F5496"/>
              </a:buClr>
              <a:buSzPts val="3200"/>
              <a:buFont typeface="Times New Roman"/>
              <a:buNone/>
            </a:pPr>
            <a:r>
              <a:rPr lang="en-US" sz="3200" b="1">
                <a:solidFill>
                  <a:srgbClr val="2F5496"/>
                </a:solidFill>
                <a:latin typeface="Times New Roman"/>
                <a:ea typeface="Times New Roman"/>
                <a:cs typeface="Times New Roman"/>
                <a:sym typeface="Times New Roman"/>
              </a:rPr>
              <a:t>Testing</a:t>
            </a:r>
            <a:br>
              <a:rPr lang="en-US" sz="3200" b="1" u="sng">
                <a:solidFill>
                  <a:srgbClr val="3F3F3F"/>
                </a:solidFill>
                <a:latin typeface="Times New Roman"/>
                <a:ea typeface="Times New Roman"/>
                <a:cs typeface="Times New Roman"/>
                <a:sym typeface="Times New Roman"/>
              </a:rPr>
            </a:br>
            <a:endParaRPr sz="3200" b="1" u="sng">
              <a:solidFill>
                <a:srgbClr val="3F3F3F"/>
              </a:solidFill>
              <a:latin typeface="Times New Roman"/>
              <a:ea typeface="Times New Roman"/>
              <a:cs typeface="Times New Roman"/>
              <a:sym typeface="Times New Roman"/>
            </a:endParaRPr>
          </a:p>
        </p:txBody>
      </p:sp>
      <p:sp>
        <p:nvSpPr>
          <p:cNvPr id="342" name="Google Shape;342;p13"/>
          <p:cNvSpPr txBox="1">
            <a:spLocks noGrp="1"/>
          </p:cNvSpPr>
          <p:nvPr>
            <p:ph type="body" idx="4294967295"/>
          </p:nvPr>
        </p:nvSpPr>
        <p:spPr>
          <a:xfrm>
            <a:off x="838200" y="1190898"/>
            <a:ext cx="10515600" cy="5033842"/>
          </a:xfrm>
          <a:prstGeom prst="rect">
            <a:avLst/>
          </a:prstGeom>
          <a:noFill/>
          <a:ln>
            <a:noFill/>
          </a:ln>
        </p:spPr>
        <p:txBody>
          <a:bodyPr spcFirstLastPara="1" wrap="square" lIns="91425" tIns="45700" rIns="91425" bIns="45700" anchor="t" anchorCtr="0">
            <a:normAutofit/>
          </a:bodyPr>
          <a:lstStyle/>
          <a:p>
            <a:pPr marL="228600" lvl="0" indent="-50800" algn="l" rtl="0">
              <a:lnSpc>
                <a:spcPct val="150000"/>
              </a:lnSpc>
              <a:spcBef>
                <a:spcPts val="0"/>
              </a:spcBef>
              <a:spcAft>
                <a:spcPts val="0"/>
              </a:spcAft>
              <a:buClr>
                <a:schemeClr val="dk1"/>
              </a:buClr>
              <a:buSzPct val="100000"/>
              <a:buNone/>
            </a:pPr>
            <a:endParaRPr/>
          </a:p>
          <a:p>
            <a:pPr marL="228600" lvl="0" indent="-50800" algn="l" rtl="0">
              <a:lnSpc>
                <a:spcPct val="150000"/>
              </a:lnSpc>
              <a:spcBef>
                <a:spcPts val="1000"/>
              </a:spcBef>
              <a:spcAft>
                <a:spcPts val="0"/>
              </a:spcAft>
              <a:buClr>
                <a:schemeClr val="dk1"/>
              </a:buClr>
              <a:buSzPct val="100000"/>
              <a:buNone/>
            </a:pPr>
            <a:endParaRPr/>
          </a:p>
          <a:p>
            <a:pPr marL="228600" lvl="0" indent="-50800" algn="l" rtl="0">
              <a:lnSpc>
                <a:spcPct val="150000"/>
              </a:lnSpc>
              <a:spcBef>
                <a:spcPts val="1000"/>
              </a:spcBef>
              <a:spcAft>
                <a:spcPts val="0"/>
              </a:spcAft>
              <a:buClr>
                <a:schemeClr val="dk1"/>
              </a:buClr>
              <a:buSzPct val="100000"/>
              <a:buNone/>
            </a:pPr>
            <a:endParaRPr/>
          </a:p>
          <a:p>
            <a:pPr marL="228600" lvl="0" indent="-50800" algn="l" rtl="0">
              <a:lnSpc>
                <a:spcPct val="150000"/>
              </a:lnSpc>
              <a:spcBef>
                <a:spcPts val="1000"/>
              </a:spcBef>
              <a:spcAft>
                <a:spcPts val="0"/>
              </a:spcAft>
              <a:buClr>
                <a:schemeClr val="dk1"/>
              </a:buClr>
              <a:buSzPct val="100000"/>
              <a:buNone/>
            </a:pPr>
            <a:endParaRPr/>
          </a:p>
          <a:p>
            <a:pPr marL="228600" lvl="0" indent="-50800" algn="l" rtl="0">
              <a:lnSpc>
                <a:spcPct val="150000"/>
              </a:lnSpc>
              <a:spcBef>
                <a:spcPts val="1000"/>
              </a:spcBef>
              <a:spcAft>
                <a:spcPts val="0"/>
              </a:spcAft>
              <a:buClr>
                <a:schemeClr val="dk1"/>
              </a:buClr>
              <a:buSzPct val="100000"/>
              <a:buNone/>
            </a:pPr>
            <a:endParaRPr/>
          </a:p>
          <a:p>
            <a:pPr marL="228600" lvl="0" indent="-50800" algn="l" rtl="0">
              <a:lnSpc>
                <a:spcPct val="150000"/>
              </a:lnSpc>
              <a:spcBef>
                <a:spcPts val="1000"/>
              </a:spcBef>
              <a:spcAft>
                <a:spcPts val="0"/>
              </a:spcAft>
              <a:buClr>
                <a:schemeClr val="dk1"/>
              </a:buClr>
              <a:buSzPct val="100000"/>
              <a:buNone/>
            </a:pPr>
            <a:endParaRPr/>
          </a:p>
          <a:p>
            <a:pPr marL="228600" lvl="0" indent="-50800" algn="l" rtl="0">
              <a:lnSpc>
                <a:spcPct val="150000"/>
              </a:lnSpc>
              <a:spcBef>
                <a:spcPts val="1000"/>
              </a:spcBef>
              <a:spcAft>
                <a:spcPts val="0"/>
              </a:spcAft>
              <a:buClr>
                <a:schemeClr val="dk1"/>
              </a:buClr>
              <a:buSzPct val="100000"/>
              <a:buNone/>
            </a:pPr>
            <a:endParaRPr/>
          </a:p>
          <a:p>
            <a:pPr marL="228600" lvl="0" indent="-50800" algn="l" rtl="0">
              <a:lnSpc>
                <a:spcPct val="150000"/>
              </a:lnSpc>
              <a:spcBef>
                <a:spcPts val="1000"/>
              </a:spcBef>
              <a:spcAft>
                <a:spcPts val="0"/>
              </a:spcAft>
              <a:buClr>
                <a:schemeClr val="dk1"/>
              </a:buClr>
              <a:buSzPct val="100000"/>
              <a:buNone/>
            </a:pPr>
            <a:endParaRPr/>
          </a:p>
          <a:p>
            <a:pPr marL="228600" lvl="0" indent="-50800" algn="l" rtl="0">
              <a:lnSpc>
                <a:spcPct val="150000"/>
              </a:lnSpc>
              <a:spcBef>
                <a:spcPts val="1000"/>
              </a:spcBef>
              <a:spcAft>
                <a:spcPts val="0"/>
              </a:spcAft>
              <a:buClr>
                <a:schemeClr val="dk1"/>
              </a:buClr>
              <a:buSzPct val="100000"/>
              <a:buNone/>
            </a:pPr>
            <a:endParaRPr/>
          </a:p>
          <a:p>
            <a:pPr marL="228600" lvl="0" indent="-50800" algn="l" rtl="0">
              <a:lnSpc>
                <a:spcPct val="150000"/>
              </a:lnSpc>
              <a:spcBef>
                <a:spcPts val="1000"/>
              </a:spcBef>
              <a:spcAft>
                <a:spcPts val="0"/>
              </a:spcAft>
              <a:buClr>
                <a:schemeClr val="dk1"/>
              </a:buClr>
              <a:buSzPct val="100000"/>
              <a:buNone/>
            </a:pPr>
            <a:endParaRPr/>
          </a:p>
          <a:p>
            <a:pPr marL="228600" lvl="0" indent="-50800" algn="l" rtl="0">
              <a:lnSpc>
                <a:spcPct val="150000"/>
              </a:lnSpc>
              <a:spcBef>
                <a:spcPts val="1000"/>
              </a:spcBef>
              <a:spcAft>
                <a:spcPts val="0"/>
              </a:spcAft>
              <a:buClr>
                <a:schemeClr val="dk1"/>
              </a:buClr>
              <a:buSzPct val="100000"/>
              <a:buNone/>
            </a:pPr>
            <a:endParaRPr/>
          </a:p>
        </p:txBody>
      </p:sp>
      <p:sp>
        <p:nvSpPr>
          <p:cNvPr id="343" name="Google Shape;343;p13"/>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344" name="Google Shape;34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345" name="Google Shape;345;p13"/>
          <p:cNvSpPr txBox="1"/>
          <p:nvPr/>
        </p:nvSpPr>
        <p:spPr>
          <a:xfrm>
            <a:off x="479376" y="1044696"/>
            <a:ext cx="11233248" cy="5180044"/>
          </a:xfrm>
          <a:prstGeom prst="rect">
            <a:avLst/>
          </a:prstGeom>
          <a:noFill/>
          <a:ln>
            <a:noFill/>
          </a:ln>
        </p:spPr>
        <p:txBody>
          <a:bodyPr spcFirstLastPara="1" wrap="square" lIns="91425" tIns="45700" rIns="91425" bIns="45700" anchor="t" anchorCtr="0">
            <a:normAutofit/>
          </a:bodyPr>
          <a:lstStyle/>
          <a:p>
            <a:pPr marL="457200" marR="0" lvl="0" indent="0" algn="l" rtl="0">
              <a:lnSpc>
                <a:spcPct val="150000"/>
              </a:lnSpc>
              <a:spcBef>
                <a:spcPts val="0"/>
              </a:spcBef>
              <a:spcAft>
                <a:spcPts val="0"/>
              </a:spcAft>
              <a:buNone/>
            </a:pPr>
            <a:endParaRPr sz="1800" b="1">
              <a:solidFill>
                <a:srgbClr val="3F3F3F"/>
              </a:solidFill>
              <a:latin typeface="Times New Roman"/>
              <a:ea typeface="Times New Roman"/>
              <a:cs typeface="Times New Roman"/>
              <a:sym typeface="Times New Roman"/>
            </a:endParaRPr>
          </a:p>
        </p:txBody>
      </p:sp>
      <p:sp>
        <p:nvSpPr>
          <p:cNvPr id="346" name="Google Shape;34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graphicFrame>
        <p:nvGraphicFramePr>
          <p:cNvPr id="347" name="Google Shape;347;p13"/>
          <p:cNvGraphicFramePr/>
          <p:nvPr/>
        </p:nvGraphicFramePr>
        <p:xfrm>
          <a:off x="1066800" y="1152508"/>
          <a:ext cx="10287000" cy="4907173"/>
        </p:xfrm>
        <a:graphic>
          <a:graphicData uri="http://schemas.openxmlformats.org/drawingml/2006/table">
            <a:tbl>
              <a:tblPr>
                <a:noFill/>
                <a:tableStyleId>{8E4AF528-8DF5-4CC6-A4E3-71D80EE0BAF9}</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540000">
                <a:tc>
                  <a:txBody>
                    <a:bodyPr/>
                    <a:lstStyle/>
                    <a:p>
                      <a:pPr marL="534670" marR="528955" lvl="0" indent="0" algn="ctr" rtl="0">
                        <a:lnSpc>
                          <a:spcPct val="126666"/>
                        </a:lnSpc>
                        <a:spcBef>
                          <a:spcPts val="0"/>
                        </a:spcBef>
                        <a:spcAft>
                          <a:spcPts val="0"/>
                        </a:spcAft>
                        <a:buNone/>
                      </a:pPr>
                      <a:r>
                        <a:rPr lang="en-US" sz="2000" b="1">
                          <a:latin typeface="Times New Roman"/>
                          <a:ea typeface="Times New Roman"/>
                          <a:cs typeface="Times New Roman"/>
                          <a:sym typeface="Times New Roman"/>
                        </a:rPr>
                        <a:t>Steps</a:t>
                      </a:r>
                      <a:endParaRPr sz="20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92075" marR="85725" lvl="0" indent="0" algn="ctr" rtl="0">
                        <a:lnSpc>
                          <a:spcPct val="126666"/>
                        </a:lnSpc>
                        <a:spcBef>
                          <a:spcPts val="0"/>
                        </a:spcBef>
                        <a:spcAft>
                          <a:spcPts val="0"/>
                        </a:spcAft>
                        <a:buNone/>
                      </a:pPr>
                      <a:r>
                        <a:rPr lang="en-US" sz="2000" b="1">
                          <a:latin typeface="Times New Roman"/>
                          <a:ea typeface="Times New Roman"/>
                          <a:cs typeface="Times New Roman"/>
                          <a:sym typeface="Times New Roman"/>
                        </a:rPr>
                        <a:t>Action</a:t>
                      </a:r>
                      <a:endParaRPr sz="20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363855" lvl="0" indent="0" algn="l" rtl="0">
                        <a:lnSpc>
                          <a:spcPct val="126666"/>
                        </a:lnSpc>
                        <a:spcBef>
                          <a:spcPts val="0"/>
                        </a:spcBef>
                        <a:spcAft>
                          <a:spcPts val="0"/>
                        </a:spcAft>
                        <a:buNone/>
                      </a:pPr>
                      <a:r>
                        <a:rPr lang="en-US" sz="2000" b="1">
                          <a:latin typeface="Times New Roman"/>
                          <a:ea typeface="Times New Roman"/>
                          <a:cs typeface="Times New Roman"/>
                          <a:sym typeface="Times New Roman"/>
                        </a:rPr>
                        <a:t>Expected output</a:t>
                      </a:r>
                      <a:endParaRPr sz="20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294025">
                <a:tc>
                  <a:txBody>
                    <a:bodyPr/>
                    <a:lstStyle/>
                    <a:p>
                      <a:pPr marL="756920" marR="749300" lvl="0" indent="-634" algn="ctr" rtl="0">
                        <a:spcBef>
                          <a:spcPts val="0"/>
                        </a:spcBef>
                        <a:spcAft>
                          <a:spcPts val="0"/>
                        </a:spcAft>
                        <a:buNone/>
                      </a:pPr>
                      <a:r>
                        <a:rPr lang="en-US" sz="1800">
                          <a:latin typeface="Times New Roman"/>
                          <a:ea typeface="Times New Roman"/>
                          <a:cs typeface="Times New Roman"/>
                          <a:sym typeface="Times New Roman"/>
                        </a:rPr>
                        <a:t>Step1 choice</a:t>
                      </a:r>
                      <a:endParaRPr sz="18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92075" marR="88900" lvl="0" indent="0" algn="ctr" rtl="0">
                        <a:spcBef>
                          <a:spcPts val="0"/>
                        </a:spcBef>
                        <a:spcAft>
                          <a:spcPts val="0"/>
                        </a:spcAft>
                        <a:buNone/>
                      </a:pPr>
                      <a:r>
                        <a:rPr lang="en-US" sz="1800">
                          <a:latin typeface="Times New Roman"/>
                          <a:ea typeface="Times New Roman"/>
                          <a:cs typeface="Times New Roman"/>
                          <a:sym typeface="Times New Roman"/>
                        </a:rPr>
                        <a:t>The screen appears when the users run the program.</a:t>
                      </a:r>
                      <a:endParaRPr sz="1800">
                        <a:latin typeface="Times New Roman"/>
                        <a:ea typeface="Times New Roman"/>
                        <a:cs typeface="Times New Roman"/>
                        <a:sym typeface="Times New Roman"/>
                      </a:endParaRPr>
                    </a:p>
                    <a:p>
                      <a:pPr marL="310515" marR="303530" lvl="0" indent="-635" algn="ctr" rtl="0">
                        <a:lnSpc>
                          <a:spcPct val="134166"/>
                        </a:lnSpc>
                        <a:spcBef>
                          <a:spcPts val="0"/>
                        </a:spcBef>
                        <a:spcAft>
                          <a:spcPts val="0"/>
                        </a:spcAft>
                        <a:buNone/>
                      </a:pPr>
                      <a:r>
                        <a:rPr lang="en-US" sz="1800">
                          <a:latin typeface="Times New Roman"/>
                          <a:ea typeface="Times New Roman"/>
                          <a:cs typeface="Times New Roman"/>
                          <a:sym typeface="Times New Roman"/>
                        </a:rPr>
                        <a:t>1.If admin login 2.If customer login</a:t>
                      </a:r>
                      <a:endParaRPr sz="18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92075" marR="85090" lvl="0" indent="0" algn="ctr" rtl="0">
                        <a:spcBef>
                          <a:spcPts val="0"/>
                        </a:spcBef>
                        <a:spcAft>
                          <a:spcPts val="0"/>
                        </a:spcAft>
                        <a:buNone/>
                      </a:pPr>
                      <a:r>
                        <a:rPr lang="en-US" sz="1800">
                          <a:latin typeface="Times New Roman"/>
                          <a:ea typeface="Times New Roman"/>
                          <a:cs typeface="Times New Roman"/>
                          <a:sym typeface="Times New Roman"/>
                        </a:rPr>
                        <a:t>A page with different menu’s appears.</a:t>
                      </a:r>
                      <a:endParaRPr sz="1800">
                        <a:latin typeface="Times New Roman"/>
                        <a:ea typeface="Times New Roman"/>
                        <a:cs typeface="Times New Roman"/>
                        <a:sym typeface="Times New Roman"/>
                      </a:endParaRPr>
                    </a:p>
                    <a:p>
                      <a:pPr marL="0" lvl="0" indent="0" algn="l" rtl="0">
                        <a:spcBef>
                          <a:spcPts val="15"/>
                        </a:spcBef>
                        <a:spcAft>
                          <a:spcPts val="0"/>
                        </a:spcAft>
                        <a:buNone/>
                      </a:pPr>
                      <a:endParaRPr sz="1800" b="1">
                        <a:latin typeface="Times New Roman"/>
                        <a:ea typeface="Times New Roman"/>
                        <a:cs typeface="Times New Roman"/>
                        <a:sym typeface="Times New Roman"/>
                      </a:endParaRPr>
                    </a:p>
                    <a:p>
                      <a:pPr marL="80010" marR="74295" lvl="0" indent="0" algn="ctr" rtl="0">
                        <a:lnSpc>
                          <a:spcPct val="134166"/>
                        </a:lnSpc>
                        <a:spcBef>
                          <a:spcPts val="0"/>
                        </a:spcBef>
                        <a:spcAft>
                          <a:spcPts val="0"/>
                        </a:spcAft>
                        <a:buNone/>
                      </a:pPr>
                      <a:r>
                        <a:rPr lang="en-US" sz="1800">
                          <a:latin typeface="Times New Roman"/>
                          <a:ea typeface="Times New Roman"/>
                          <a:cs typeface="Times New Roman"/>
                          <a:sym typeface="Times New Roman"/>
                        </a:rPr>
                        <a:t>1.Admin panel opens and 2.Customer panel opens</a:t>
                      </a:r>
                      <a:endParaRPr sz="18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02475">
                <a:tc>
                  <a:txBody>
                    <a:bodyPr/>
                    <a:lstStyle/>
                    <a:p>
                      <a:pPr marL="534035" marR="529590" lvl="0" indent="0" algn="ctr" rtl="0">
                        <a:spcBef>
                          <a:spcPts val="0"/>
                        </a:spcBef>
                        <a:spcAft>
                          <a:spcPts val="0"/>
                        </a:spcAft>
                        <a:buNone/>
                      </a:pPr>
                      <a:r>
                        <a:rPr lang="en-US" sz="1800">
                          <a:latin typeface="Times New Roman"/>
                          <a:ea typeface="Times New Roman"/>
                          <a:cs typeface="Times New Roman"/>
                          <a:sym typeface="Times New Roman"/>
                        </a:rPr>
                        <a:t>Step 2</a:t>
                      </a:r>
                      <a:endParaRPr sz="18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78740" marR="74295" lvl="0" indent="0" algn="ctr" rtl="0">
                        <a:spcBef>
                          <a:spcPts val="0"/>
                        </a:spcBef>
                        <a:spcAft>
                          <a:spcPts val="0"/>
                        </a:spcAft>
                        <a:buNone/>
                      </a:pPr>
                      <a:r>
                        <a:rPr lang="en-US" sz="1800">
                          <a:latin typeface="Times New Roman"/>
                          <a:ea typeface="Times New Roman"/>
                          <a:cs typeface="Times New Roman"/>
                          <a:sym typeface="Times New Roman"/>
                        </a:rPr>
                        <a:t>The screen appears when the admin logs in and selects any one of the</a:t>
                      </a:r>
                      <a:endParaRPr sz="1800">
                        <a:latin typeface="Times New Roman"/>
                        <a:ea typeface="Times New Roman"/>
                        <a:cs typeface="Times New Roman"/>
                        <a:sym typeface="Times New Roman"/>
                      </a:endParaRPr>
                    </a:p>
                    <a:p>
                      <a:pPr marL="92075" marR="86360" lvl="0" indent="0" algn="ctr" rtl="0">
                        <a:lnSpc>
                          <a:spcPct val="134166"/>
                        </a:lnSpc>
                        <a:spcBef>
                          <a:spcPts val="0"/>
                        </a:spcBef>
                        <a:spcAft>
                          <a:spcPts val="0"/>
                        </a:spcAft>
                        <a:buNone/>
                      </a:pPr>
                      <a:r>
                        <a:rPr lang="en-US" sz="1800">
                          <a:latin typeface="Times New Roman"/>
                          <a:ea typeface="Times New Roman"/>
                          <a:cs typeface="Times New Roman"/>
                          <a:sym typeface="Times New Roman"/>
                        </a:rPr>
                        <a:t>menus from the click of the mouse.</a:t>
                      </a:r>
                      <a:endParaRPr sz="18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136525" marR="130810" lvl="0" indent="1270" algn="ctr" rtl="0">
                        <a:spcBef>
                          <a:spcPts val="0"/>
                        </a:spcBef>
                        <a:spcAft>
                          <a:spcPts val="0"/>
                        </a:spcAft>
                        <a:buNone/>
                      </a:pPr>
                      <a:r>
                        <a:rPr lang="en-US" sz="1800">
                          <a:latin typeface="Times New Roman"/>
                          <a:ea typeface="Times New Roman"/>
                          <a:cs typeface="Times New Roman"/>
                          <a:sym typeface="Times New Roman"/>
                        </a:rPr>
                        <a:t>A window for adding new customer, inserting tax, calculate bill, view deposit details etc</a:t>
                      </a:r>
                      <a:endParaRPr sz="18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844825">
                <a:tc>
                  <a:txBody>
                    <a:bodyPr/>
                    <a:lstStyle/>
                    <a:p>
                      <a:pPr marL="534670" marR="528320" lvl="0" indent="0" algn="ctr" rtl="0">
                        <a:spcBef>
                          <a:spcPts val="0"/>
                        </a:spcBef>
                        <a:spcAft>
                          <a:spcPts val="0"/>
                        </a:spcAft>
                        <a:buNone/>
                      </a:pPr>
                      <a:r>
                        <a:rPr lang="en-US" sz="1800">
                          <a:latin typeface="Times New Roman"/>
                          <a:ea typeface="Times New Roman"/>
                          <a:cs typeface="Times New Roman"/>
                          <a:sym typeface="Times New Roman"/>
                        </a:rPr>
                        <a:t>Selection 1</a:t>
                      </a:r>
                      <a:endParaRPr sz="18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681990" lvl="0" indent="-343535" algn="l" rtl="0">
                        <a:lnSpc>
                          <a:spcPct val="134166"/>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New Customer</a:t>
                      </a:r>
                      <a:endParaRPr sz="1800">
                        <a:latin typeface="Times New Roman"/>
                        <a:ea typeface="Times New Roman"/>
                        <a:cs typeface="Times New Roman"/>
                        <a:sym typeface="Times New Roman"/>
                      </a:endParaRPr>
                    </a:p>
                    <a:p>
                      <a:pPr marL="598170" lvl="0" indent="-343535" algn="l" rtl="0">
                        <a:lnSpc>
                          <a:spcPct val="134166"/>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Customer Details</a:t>
                      </a:r>
                      <a:endParaRPr sz="1800">
                        <a:latin typeface="Times New Roman"/>
                        <a:ea typeface="Times New Roman"/>
                        <a:cs typeface="Times New Roman"/>
                        <a:sym typeface="Times New Roman"/>
                      </a:endParaRPr>
                    </a:p>
                    <a:p>
                      <a:pPr marL="666750" lvl="1" indent="-343535" algn="l" rtl="0">
                        <a:lnSpc>
                          <a:spcPct val="134166"/>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Deposit Details</a:t>
                      </a:r>
                      <a:endParaRPr sz="1800">
                        <a:latin typeface="Times New Roman"/>
                        <a:ea typeface="Times New Roman"/>
                        <a:cs typeface="Times New Roman"/>
                        <a:sym typeface="Times New Roman"/>
                      </a:endParaRPr>
                    </a:p>
                    <a:p>
                      <a:pPr marL="726440" lvl="2" indent="-343535" algn="l" rtl="0">
                        <a:lnSpc>
                          <a:spcPct val="134166"/>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Calculate Bill</a:t>
                      </a:r>
                      <a:endParaRPr sz="1800">
                        <a:latin typeface="Times New Roman"/>
                        <a:ea typeface="Times New Roman"/>
                        <a:cs typeface="Times New Roman"/>
                        <a:sym typeface="Times New Roman"/>
                      </a:endParaRPr>
                    </a:p>
                    <a:p>
                      <a:pPr marL="805815" lvl="3" indent="-343535" algn="l" rtl="0">
                        <a:lnSpc>
                          <a:spcPct val="134166"/>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Meter Info</a:t>
                      </a:r>
                      <a:endParaRPr sz="18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800" dirty="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4"/>
          <p:cNvSpPr txBox="1">
            <a:spLocks noGrp="1"/>
          </p:cNvSpPr>
          <p:nvPr>
            <p:ph type="title"/>
          </p:nvPr>
        </p:nvSpPr>
        <p:spPr>
          <a:xfrm>
            <a:off x="838200" y="191482"/>
            <a:ext cx="10658400" cy="714396"/>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2F5496"/>
              </a:buClr>
              <a:buSzPts val="3200"/>
              <a:buFont typeface="Times New Roman"/>
              <a:buNone/>
            </a:pPr>
            <a:r>
              <a:rPr lang="en-US" sz="3200" b="1">
                <a:solidFill>
                  <a:srgbClr val="2F5496"/>
                </a:solidFill>
                <a:latin typeface="Times New Roman"/>
                <a:ea typeface="Times New Roman"/>
                <a:cs typeface="Times New Roman"/>
                <a:sym typeface="Times New Roman"/>
              </a:rPr>
              <a:t>CONCLUSIONS</a:t>
            </a:r>
            <a:endParaRPr sz="3200">
              <a:solidFill>
                <a:srgbClr val="2F5496"/>
              </a:solidFill>
              <a:latin typeface="Times New Roman"/>
              <a:ea typeface="Times New Roman"/>
              <a:cs typeface="Times New Roman"/>
              <a:sym typeface="Times New Roman"/>
            </a:endParaRPr>
          </a:p>
        </p:txBody>
      </p:sp>
      <p:sp>
        <p:nvSpPr>
          <p:cNvPr id="354" name="Google Shape;354;p14"/>
          <p:cNvSpPr txBox="1">
            <a:spLocks noGrp="1"/>
          </p:cNvSpPr>
          <p:nvPr>
            <p:ph type="body" idx="1"/>
          </p:nvPr>
        </p:nvSpPr>
        <p:spPr>
          <a:xfrm>
            <a:off x="0" y="944724"/>
            <a:ext cx="12192000" cy="5292588"/>
          </a:xfrm>
          <a:prstGeom prst="rect">
            <a:avLst/>
          </a:prstGeom>
          <a:noFill/>
          <a:ln>
            <a:noFill/>
          </a:ln>
        </p:spPr>
        <p:txBody>
          <a:bodyPr spcFirstLastPara="1" wrap="square" lIns="91425" tIns="45700" rIns="91425" bIns="45700" anchor="t" anchorCtr="0">
            <a:normAutofit/>
          </a:bodyPr>
          <a:lstStyle/>
          <a:p>
            <a:pPr marL="381000" marR="276225" lvl="0" indent="0" algn="just" rtl="0">
              <a:lnSpc>
                <a:spcPct val="90000"/>
              </a:lnSpc>
              <a:spcBef>
                <a:spcPts val="0"/>
              </a:spcBef>
              <a:spcAft>
                <a:spcPts val="0"/>
              </a:spcAft>
              <a:buClr>
                <a:srgbClr val="000000"/>
              </a:buClr>
              <a:buSzPts val="2000"/>
              <a:buNone/>
            </a:pPr>
            <a:r>
              <a:rPr lang="en-US" sz="2000" b="0" i="0" u="none" strike="noStrike">
                <a:solidFill>
                  <a:srgbClr val="000000"/>
                </a:solidFill>
                <a:latin typeface="Times New Roman"/>
                <a:ea typeface="Times New Roman"/>
                <a:cs typeface="Times New Roman"/>
                <a:sym typeface="Times New Roman"/>
              </a:rPr>
              <a:t>After all the hard work is done for electricity bill management system is here. It is a software which helps the user to work with the billing cycles, paying bills, managing different DETAILS under which are working etc.</a:t>
            </a:r>
            <a:endParaRPr sz="2000" b="0"/>
          </a:p>
          <a:p>
            <a:pPr marL="381000" marR="275590" lvl="0" indent="0" algn="l" rtl="0">
              <a:lnSpc>
                <a:spcPct val="90000"/>
              </a:lnSpc>
              <a:spcBef>
                <a:spcPts val="0"/>
              </a:spcBef>
              <a:spcAft>
                <a:spcPts val="0"/>
              </a:spcAft>
              <a:buClr>
                <a:schemeClr val="dk1"/>
              </a:buClr>
              <a:buSzPts val="2000"/>
              <a:buNone/>
            </a:pPr>
            <a:br>
              <a:rPr lang="en-US" sz="2000" b="0"/>
            </a:br>
            <a:r>
              <a:rPr lang="en-US" sz="2000" b="0" i="0" u="none" strike="noStrike">
                <a:solidFill>
                  <a:srgbClr val="000000"/>
                </a:solidFill>
                <a:latin typeface="Times New Roman"/>
                <a:ea typeface="Times New Roman"/>
                <a:cs typeface="Times New Roman"/>
                <a:sym typeface="Times New Roman"/>
              </a:rPr>
              <a:t>This software reduces the amount of manual data entry and gives greater efficiency. The User Interface of it is very friendly and can be easily used by anyone.</a:t>
            </a:r>
            <a:br>
              <a:rPr lang="en-US" sz="2000" b="0"/>
            </a:br>
            <a:r>
              <a:rPr lang="en-US" sz="2000" b="0" i="0" u="none" strike="noStrike">
                <a:solidFill>
                  <a:srgbClr val="000000"/>
                </a:solidFill>
                <a:latin typeface="Times New Roman"/>
                <a:ea typeface="Times New Roman"/>
                <a:cs typeface="Times New Roman"/>
                <a:sym typeface="Times New Roman"/>
              </a:rPr>
              <a:t>It also decreases the amount of time taken to write details and other modules.</a:t>
            </a:r>
            <a:endParaRPr sz="2000" b="0"/>
          </a:p>
          <a:p>
            <a:pPr marL="0" lvl="0" indent="0" algn="l" rtl="0">
              <a:lnSpc>
                <a:spcPct val="90000"/>
              </a:lnSpc>
              <a:spcBef>
                <a:spcPts val="1000"/>
              </a:spcBef>
              <a:spcAft>
                <a:spcPts val="0"/>
              </a:spcAft>
              <a:buClr>
                <a:schemeClr val="dk1"/>
              </a:buClr>
              <a:buSzPts val="2000"/>
              <a:buNone/>
            </a:pPr>
            <a:br>
              <a:rPr lang="en-US" sz="2000"/>
            </a:br>
            <a:endParaRPr sz="2000">
              <a:latin typeface="Times New Roman"/>
              <a:ea typeface="Times New Roman"/>
              <a:cs typeface="Times New Roman"/>
              <a:sym typeface="Times New Roman"/>
            </a:endParaRPr>
          </a:p>
        </p:txBody>
      </p:sp>
      <p:sp>
        <p:nvSpPr>
          <p:cNvPr id="355" name="Google Shape;355;p14"/>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356" name="Google Shape;3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357" name="Google Shape;3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2423592" y="332656"/>
            <a:ext cx="7467600" cy="1296144"/>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F5496"/>
              </a:buClr>
              <a:buSzPts val="3200"/>
              <a:buFont typeface="Times New Roman"/>
              <a:buNone/>
            </a:pPr>
            <a:r>
              <a:rPr lang="en-US" sz="3200" b="1">
                <a:solidFill>
                  <a:srgbClr val="2F5496"/>
                </a:solidFill>
                <a:latin typeface="Times New Roman"/>
                <a:ea typeface="Times New Roman"/>
                <a:cs typeface="Times New Roman"/>
                <a:sym typeface="Times New Roman"/>
              </a:rPr>
              <a:t>ABSTRACT</a:t>
            </a:r>
            <a:br>
              <a:rPr lang="en-US" sz="3200" b="1" u="sng">
                <a:solidFill>
                  <a:srgbClr val="2F5496"/>
                </a:solidFill>
                <a:latin typeface="Times New Roman"/>
                <a:ea typeface="Times New Roman"/>
                <a:cs typeface="Times New Roman"/>
                <a:sym typeface="Times New Roman"/>
              </a:rPr>
            </a:br>
            <a:endParaRPr sz="3200" b="1" u="sng">
              <a:solidFill>
                <a:srgbClr val="2F5496"/>
              </a:solidFill>
              <a:latin typeface="Times New Roman"/>
              <a:ea typeface="Times New Roman"/>
              <a:cs typeface="Times New Roman"/>
              <a:sym typeface="Times New Roman"/>
            </a:endParaRPr>
          </a:p>
        </p:txBody>
      </p:sp>
      <p:sp>
        <p:nvSpPr>
          <p:cNvPr id="114" name="Google Shape;114;p3"/>
          <p:cNvSpPr txBox="1">
            <a:spLocks noGrp="1"/>
          </p:cNvSpPr>
          <p:nvPr>
            <p:ph type="body" idx="1"/>
          </p:nvPr>
        </p:nvSpPr>
        <p:spPr>
          <a:xfrm>
            <a:off x="0" y="1357298"/>
            <a:ext cx="12288688" cy="4999052"/>
          </a:xfrm>
          <a:prstGeom prst="rect">
            <a:avLst/>
          </a:prstGeom>
          <a:noFill/>
          <a:ln>
            <a:noFill/>
          </a:ln>
        </p:spPr>
        <p:txBody>
          <a:bodyPr spcFirstLastPara="1" wrap="square" lIns="91425" tIns="45700" rIns="91425" bIns="45700" anchor="t" anchorCtr="0">
            <a:normAutofit/>
          </a:bodyPr>
          <a:lstStyle/>
          <a:p>
            <a:pPr marL="660400" marR="525145" lvl="0" indent="-457200" algn="just" rtl="0">
              <a:lnSpc>
                <a:spcPct val="90000"/>
              </a:lnSpc>
              <a:spcBef>
                <a:spcPts val="0"/>
              </a:spcBef>
              <a:spcAft>
                <a:spcPts val="0"/>
              </a:spcAft>
              <a:buClr>
                <a:srgbClr val="000000"/>
              </a:buClr>
              <a:buSzPts val="2000"/>
              <a:buChar char="•"/>
            </a:pPr>
            <a:r>
              <a:rPr lang="en-US" sz="2000" b="0" i="0" u="none" strike="noStrike">
                <a:solidFill>
                  <a:srgbClr val="000000"/>
                </a:solidFill>
                <a:latin typeface="Times New Roman"/>
                <a:ea typeface="Times New Roman"/>
                <a:cs typeface="Times New Roman"/>
                <a:sym typeface="Times New Roman"/>
              </a:rPr>
              <a:t>Electricity consumers are often faced with the problem of inaccuracy and delay in monthly billing due to some drawbacks. Thus, it is essential to have an efficient system for such purposes via electronic platform with consideration to proximity. </a:t>
            </a:r>
            <a:endParaRPr/>
          </a:p>
          <a:p>
            <a:pPr marL="660400" marR="525145" lvl="0" indent="-457200" algn="just" rtl="0">
              <a:lnSpc>
                <a:spcPct val="90000"/>
              </a:lnSpc>
              <a:spcBef>
                <a:spcPts val="1315"/>
              </a:spcBef>
              <a:spcAft>
                <a:spcPts val="0"/>
              </a:spcAft>
              <a:buClr>
                <a:srgbClr val="000000"/>
              </a:buClr>
              <a:buSzPts val="2000"/>
              <a:buChar char="•"/>
            </a:pPr>
            <a:r>
              <a:rPr lang="en-US" sz="2000" b="0" i="0" u="none" strike="noStrike">
                <a:solidFill>
                  <a:srgbClr val="000000"/>
                </a:solidFill>
                <a:latin typeface="Times New Roman"/>
                <a:ea typeface="Times New Roman"/>
                <a:cs typeface="Times New Roman"/>
                <a:sym typeface="Times New Roman"/>
              </a:rPr>
              <a:t>The proposed system automates the conventional process of paying electricity bill by visiting the Electricity Board which is tiresome and time consuming. It is also designed to automate the electricity bill calculation and payment for user convenience. </a:t>
            </a:r>
            <a:endParaRPr/>
          </a:p>
          <a:p>
            <a:pPr marL="660400" marR="525145" lvl="0" indent="-457200" algn="just" rtl="0">
              <a:lnSpc>
                <a:spcPct val="90000"/>
              </a:lnSpc>
              <a:spcBef>
                <a:spcPts val="1315"/>
              </a:spcBef>
              <a:spcAft>
                <a:spcPts val="0"/>
              </a:spcAft>
              <a:buClr>
                <a:srgbClr val="000000"/>
              </a:buClr>
              <a:buSzPts val="2000"/>
              <a:buChar char="•"/>
            </a:pPr>
            <a:r>
              <a:rPr lang="en-US" sz="2000" b="0" i="0" u="none" strike="noStrike">
                <a:solidFill>
                  <a:srgbClr val="000000"/>
                </a:solidFill>
                <a:latin typeface="Times New Roman"/>
                <a:ea typeface="Times New Roman"/>
                <a:cs typeface="Times New Roman"/>
                <a:sym typeface="Times New Roman"/>
              </a:rPr>
              <a:t>The system then calculates the electricity bill for every user and updates the information into their account every month. Users can then view their electricity bill and pay before the month end.</a:t>
            </a:r>
            <a:endParaRPr sz="2000" b="0"/>
          </a:p>
        </p:txBody>
      </p:sp>
      <p:sp>
        <p:nvSpPr>
          <p:cNvPr id="115" name="Google Shape;115;p3"/>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116" name="Google Shape;11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117" name="Google Shape;11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5"/>
          <p:cNvSpPr txBox="1">
            <a:spLocks noGrp="1"/>
          </p:cNvSpPr>
          <p:nvPr>
            <p:ph type="title"/>
          </p:nvPr>
        </p:nvSpPr>
        <p:spPr>
          <a:xfrm>
            <a:off x="2135560" y="136525"/>
            <a:ext cx="7467600" cy="714396"/>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2F5496"/>
              </a:buClr>
              <a:buSzPts val="3200"/>
              <a:buFont typeface="Times New Roman"/>
              <a:buNone/>
            </a:pPr>
            <a:r>
              <a:rPr lang="en-US" sz="3200" b="1">
                <a:solidFill>
                  <a:srgbClr val="2F5496"/>
                </a:solidFill>
                <a:latin typeface="Times New Roman"/>
                <a:ea typeface="Times New Roman"/>
                <a:cs typeface="Times New Roman"/>
                <a:sym typeface="Times New Roman"/>
              </a:rPr>
              <a:t>FUTURE ENHANCEMENTS</a:t>
            </a:r>
            <a:endParaRPr sz="3200">
              <a:solidFill>
                <a:srgbClr val="2F5496"/>
              </a:solidFill>
              <a:latin typeface="Times New Roman"/>
              <a:ea typeface="Times New Roman"/>
              <a:cs typeface="Times New Roman"/>
              <a:sym typeface="Times New Roman"/>
            </a:endParaRPr>
          </a:p>
        </p:txBody>
      </p:sp>
      <p:sp>
        <p:nvSpPr>
          <p:cNvPr id="364" name="Google Shape;364;p15"/>
          <p:cNvSpPr txBox="1">
            <a:spLocks noGrp="1"/>
          </p:cNvSpPr>
          <p:nvPr>
            <p:ph type="body" idx="1"/>
          </p:nvPr>
        </p:nvSpPr>
        <p:spPr>
          <a:xfrm>
            <a:off x="395230" y="944724"/>
            <a:ext cx="11317394" cy="5292588"/>
          </a:xfrm>
          <a:prstGeom prst="rect">
            <a:avLst/>
          </a:prstGeom>
          <a:noFill/>
          <a:ln>
            <a:noFill/>
          </a:ln>
        </p:spPr>
        <p:txBody>
          <a:bodyPr spcFirstLastPara="1" wrap="square" lIns="91425" tIns="45700" rIns="91425" bIns="45700" anchor="t" anchorCtr="0">
            <a:normAutofit/>
          </a:bodyPr>
          <a:lstStyle/>
          <a:p>
            <a:pPr marL="457200" lvl="0" indent="-355600" algn="l" rtl="0">
              <a:lnSpc>
                <a:spcPct val="115000"/>
              </a:lnSpc>
              <a:spcBef>
                <a:spcPts val="1200"/>
              </a:spcBef>
              <a:spcAft>
                <a:spcPts val="0"/>
              </a:spcAft>
              <a:buSzPts val="2000"/>
              <a:buFont typeface="Times New Roman"/>
              <a:buChar char="•"/>
            </a:pPr>
            <a:r>
              <a:rPr lang="en-US" sz="2000">
                <a:latin typeface="Times New Roman"/>
                <a:ea typeface="Times New Roman"/>
                <a:cs typeface="Times New Roman"/>
                <a:sym typeface="Times New Roman"/>
              </a:rPr>
              <a:t>Hosting the website on an online web server.</a:t>
            </a:r>
            <a:endParaRPr sz="200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Payment verification through an authorized client can also be implemented.</a:t>
            </a:r>
            <a:endParaRPr sz="2000">
              <a:latin typeface="Times New Roman"/>
              <a:ea typeface="Times New Roman"/>
              <a:cs typeface="Times New Roman"/>
              <a:sym typeface="Times New Roman"/>
            </a:endParaRPr>
          </a:p>
        </p:txBody>
      </p:sp>
      <p:sp>
        <p:nvSpPr>
          <p:cNvPr id="365" name="Google Shape;365;p15"/>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366" name="Google Shape;36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367" name="Google Shape;3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body" idx="1"/>
          </p:nvPr>
        </p:nvSpPr>
        <p:spPr>
          <a:xfrm>
            <a:off x="838200" y="1190898"/>
            <a:ext cx="10515600" cy="5033700"/>
          </a:xfrm>
          <a:prstGeom prst="rect">
            <a:avLst/>
          </a:prstGeom>
          <a:noFill/>
          <a:ln>
            <a:noFill/>
          </a:ln>
        </p:spPr>
        <p:txBody>
          <a:bodyPr spcFirstLastPara="1" wrap="square" lIns="91425" tIns="45700" rIns="91425" bIns="45700" anchor="t" anchorCtr="0">
            <a:normAutofit/>
          </a:bodyPr>
          <a:lstStyle/>
          <a:p>
            <a:pPr marL="457200" lvl="0" indent="-355600" algn="l" rtl="0">
              <a:lnSpc>
                <a:spcPct val="150000"/>
              </a:lnSpc>
              <a:spcBef>
                <a:spcPts val="1000"/>
              </a:spcBef>
              <a:spcAft>
                <a:spcPts val="0"/>
              </a:spcAft>
              <a:buClr>
                <a:srgbClr val="2F5496"/>
              </a:buClr>
              <a:buSzPts val="2000"/>
              <a:buFont typeface="Times New Roman"/>
              <a:buChar char="•"/>
            </a:pPr>
            <a:r>
              <a:rPr lang="en-US" sz="2000" dirty="0">
                <a:solidFill>
                  <a:schemeClr val="tx1"/>
                </a:solidFill>
                <a:latin typeface="Times New Roman"/>
                <a:ea typeface="Times New Roman"/>
                <a:cs typeface="Times New Roman"/>
                <a:sym typeface="Times New Roman"/>
              </a:rPr>
              <a:t>Raghu Ramakrishnan and Johannes </a:t>
            </a:r>
            <a:r>
              <a:rPr lang="en-US" sz="2000" dirty="0" err="1">
                <a:solidFill>
                  <a:schemeClr val="tx1"/>
                </a:solidFill>
                <a:latin typeface="Times New Roman"/>
                <a:ea typeface="Times New Roman"/>
                <a:cs typeface="Times New Roman"/>
                <a:sym typeface="Times New Roman"/>
              </a:rPr>
              <a:t>Gehrke</a:t>
            </a:r>
            <a:r>
              <a:rPr lang="en-US" sz="2000" dirty="0">
                <a:solidFill>
                  <a:schemeClr val="tx1"/>
                </a:solidFill>
                <a:latin typeface="Times New Roman"/>
                <a:ea typeface="Times New Roman"/>
                <a:cs typeface="Times New Roman"/>
                <a:sym typeface="Times New Roman"/>
              </a:rPr>
              <a:t>, Database Management Systems, </a:t>
            </a:r>
            <a:r>
              <a:rPr lang="en-US" sz="2000" dirty="0" err="1">
                <a:solidFill>
                  <a:schemeClr val="tx1"/>
                </a:solidFill>
                <a:latin typeface="Times New Roman"/>
                <a:ea typeface="Times New Roman"/>
                <a:cs typeface="Times New Roman"/>
                <a:sym typeface="Times New Roman"/>
              </a:rPr>
              <a:t>McGRAW</a:t>
            </a:r>
            <a:r>
              <a:rPr lang="en-US" sz="2000" dirty="0">
                <a:solidFill>
                  <a:schemeClr val="tx1"/>
                </a:solidFill>
                <a:latin typeface="Times New Roman"/>
                <a:ea typeface="Times New Roman"/>
                <a:cs typeface="Times New Roman"/>
                <a:sym typeface="Times New Roman"/>
              </a:rPr>
              <a:t> HILL, 3rd Edition. </a:t>
            </a:r>
            <a:endParaRPr sz="2000" dirty="0">
              <a:solidFill>
                <a:schemeClr val="tx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2F5496"/>
              </a:buClr>
              <a:buSzPts val="2000"/>
              <a:buFont typeface="Times New Roman"/>
              <a:buChar char="●"/>
            </a:pPr>
            <a:r>
              <a:rPr lang="en-US" sz="2000" dirty="0">
                <a:solidFill>
                  <a:schemeClr val="tx1"/>
                </a:solidFill>
                <a:latin typeface="Times New Roman"/>
                <a:ea typeface="Times New Roman"/>
                <a:cs typeface="Times New Roman"/>
                <a:sym typeface="Times New Roman"/>
              </a:rPr>
              <a:t> </a:t>
            </a:r>
            <a:r>
              <a:rPr lang="en-US" sz="2000" dirty="0" err="1">
                <a:solidFill>
                  <a:schemeClr val="tx1"/>
                </a:solidFill>
                <a:latin typeface="Times New Roman"/>
                <a:ea typeface="Times New Roman"/>
                <a:cs typeface="Times New Roman"/>
                <a:sym typeface="Times New Roman"/>
              </a:rPr>
              <a:t>Ramez</a:t>
            </a:r>
            <a:r>
              <a:rPr lang="en-US" sz="2000" dirty="0">
                <a:solidFill>
                  <a:schemeClr val="tx1"/>
                </a:solidFill>
                <a:latin typeface="Times New Roman"/>
                <a:ea typeface="Times New Roman"/>
                <a:cs typeface="Times New Roman"/>
                <a:sym typeface="Times New Roman"/>
              </a:rPr>
              <a:t> </a:t>
            </a:r>
            <a:r>
              <a:rPr lang="en-US" sz="2000" dirty="0" err="1">
                <a:solidFill>
                  <a:schemeClr val="tx1"/>
                </a:solidFill>
                <a:latin typeface="Times New Roman"/>
                <a:ea typeface="Times New Roman"/>
                <a:cs typeface="Times New Roman"/>
                <a:sym typeface="Times New Roman"/>
              </a:rPr>
              <a:t>Elmasri</a:t>
            </a:r>
            <a:r>
              <a:rPr lang="en-US" sz="2000" dirty="0">
                <a:solidFill>
                  <a:schemeClr val="tx1"/>
                </a:solidFill>
                <a:latin typeface="Times New Roman"/>
                <a:ea typeface="Times New Roman"/>
                <a:cs typeface="Times New Roman"/>
                <a:sym typeface="Times New Roman"/>
              </a:rPr>
              <a:t> and </a:t>
            </a:r>
            <a:r>
              <a:rPr lang="en-US" sz="2000" dirty="0" err="1">
                <a:solidFill>
                  <a:schemeClr val="tx1"/>
                </a:solidFill>
                <a:latin typeface="Times New Roman"/>
                <a:ea typeface="Times New Roman"/>
                <a:cs typeface="Times New Roman"/>
                <a:sym typeface="Times New Roman"/>
              </a:rPr>
              <a:t>Shamkant</a:t>
            </a:r>
            <a:r>
              <a:rPr lang="en-US" sz="2000" dirty="0">
                <a:solidFill>
                  <a:schemeClr val="tx1"/>
                </a:solidFill>
                <a:latin typeface="Times New Roman"/>
                <a:ea typeface="Times New Roman"/>
                <a:cs typeface="Times New Roman"/>
                <a:sym typeface="Times New Roman"/>
              </a:rPr>
              <a:t> B. </a:t>
            </a:r>
            <a:r>
              <a:rPr lang="en-US" sz="2000" dirty="0" err="1">
                <a:solidFill>
                  <a:schemeClr val="tx1"/>
                </a:solidFill>
                <a:latin typeface="Times New Roman"/>
                <a:ea typeface="Times New Roman"/>
                <a:cs typeface="Times New Roman"/>
                <a:sym typeface="Times New Roman"/>
              </a:rPr>
              <a:t>Navathe</a:t>
            </a:r>
            <a:r>
              <a:rPr lang="en-US" sz="2000" dirty="0">
                <a:solidFill>
                  <a:schemeClr val="tx1"/>
                </a:solidFill>
                <a:latin typeface="Times New Roman"/>
                <a:ea typeface="Times New Roman"/>
                <a:cs typeface="Times New Roman"/>
                <a:sym typeface="Times New Roman"/>
              </a:rPr>
              <a:t>, Fundamentals of Database Systems, Pearson, 7th Edition.</a:t>
            </a:r>
            <a:endParaRPr sz="2000" dirty="0">
              <a:solidFill>
                <a:schemeClr val="tx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SzPts val="2000"/>
              <a:buFont typeface="Times New Roman"/>
              <a:buChar char="●"/>
            </a:pPr>
            <a:r>
              <a:rPr lang="en-US" sz="2000" dirty="0">
                <a:solidFill>
                  <a:schemeClr val="tx1"/>
                </a:solidFill>
                <a:latin typeface="Times New Roman"/>
                <a:ea typeface="Times New Roman"/>
                <a:cs typeface="Times New Roman"/>
                <a:sym typeface="Times New Roman"/>
              </a:rPr>
              <a:t> </a:t>
            </a:r>
            <a:r>
              <a:rPr lang="en-US" sz="2000" u="sng" dirty="0">
                <a:solidFill>
                  <a:schemeClr val="tx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www.stackoverflow.com</a:t>
            </a:r>
            <a:endParaRPr sz="2000" dirty="0">
              <a:solidFill>
                <a:schemeClr val="tx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2F5496"/>
              </a:buClr>
              <a:buSzPts val="2000"/>
              <a:buFont typeface="Times New Roman"/>
              <a:buChar char="●"/>
            </a:pPr>
            <a:r>
              <a:rPr lang="en-US" sz="2000" dirty="0">
                <a:solidFill>
                  <a:schemeClr val="tx1"/>
                </a:solidFill>
                <a:latin typeface="Times New Roman"/>
                <a:ea typeface="Times New Roman"/>
                <a:cs typeface="Times New Roman"/>
                <a:sym typeface="Times New Roman"/>
              </a:rPr>
              <a:t>www.mysql.com/doc </a:t>
            </a:r>
            <a:endParaRPr sz="2000" dirty="0">
              <a:solidFill>
                <a:schemeClr val="tx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2F5496"/>
              </a:buClr>
              <a:buSzPts val="2000"/>
              <a:buFont typeface="Times New Roman"/>
              <a:buChar char="●"/>
            </a:pPr>
            <a:r>
              <a:rPr lang="en-US" sz="2000" dirty="0">
                <a:solidFill>
                  <a:schemeClr val="tx1"/>
                </a:solidFill>
                <a:latin typeface="Times New Roman"/>
                <a:ea typeface="Times New Roman"/>
                <a:cs typeface="Times New Roman"/>
                <a:sym typeface="Times New Roman"/>
              </a:rPr>
              <a:t>https://docs.microsoft.com </a:t>
            </a:r>
            <a:endParaRPr sz="2000" dirty="0">
              <a:solidFill>
                <a:schemeClr val="tx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2F5496"/>
              </a:buClr>
              <a:buSzPts val="2000"/>
              <a:buFont typeface="Times New Roman"/>
              <a:buChar char="●"/>
            </a:pPr>
            <a:r>
              <a:rPr lang="en-US" sz="2000" dirty="0">
                <a:solidFill>
                  <a:schemeClr val="tx1"/>
                </a:solidFill>
                <a:latin typeface="Times New Roman"/>
                <a:ea typeface="Times New Roman"/>
                <a:cs typeface="Times New Roman"/>
                <a:sym typeface="Times New Roman"/>
              </a:rPr>
              <a:t>https://www.geeksforgeeks.org </a:t>
            </a:r>
            <a:endParaRPr sz="2000" dirty="0">
              <a:solidFill>
                <a:schemeClr val="tx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2F5496"/>
              </a:buClr>
              <a:buSzPts val="2000"/>
              <a:buFont typeface="Times New Roman"/>
              <a:buChar char="●"/>
            </a:pPr>
            <a:r>
              <a:rPr lang="en-US" sz="2000" dirty="0">
                <a:solidFill>
                  <a:schemeClr val="tx1"/>
                </a:solidFill>
                <a:latin typeface="Times New Roman"/>
                <a:ea typeface="Times New Roman"/>
                <a:cs typeface="Times New Roman"/>
                <a:sym typeface="Times New Roman"/>
              </a:rPr>
              <a:t>https://www.youtube.com</a:t>
            </a:r>
            <a:endParaRPr sz="2000" dirty="0">
              <a:solidFill>
                <a:schemeClr val="tx1"/>
              </a:solidFill>
              <a:latin typeface="Times New Roman"/>
              <a:ea typeface="Times New Roman"/>
              <a:cs typeface="Times New Roman"/>
              <a:sym typeface="Times New Roman"/>
            </a:endParaRPr>
          </a:p>
        </p:txBody>
      </p:sp>
      <p:sp>
        <p:nvSpPr>
          <p:cNvPr id="373" name="Google Shape;373;p16"/>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374" name="Google Shape;37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375" name="Google Shape;37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
        <p:nvSpPr>
          <p:cNvPr id="376" name="Google Shape;376;p16"/>
          <p:cNvSpPr txBox="1">
            <a:spLocks noGrp="1"/>
          </p:cNvSpPr>
          <p:nvPr>
            <p:ph type="title"/>
          </p:nvPr>
        </p:nvSpPr>
        <p:spPr>
          <a:xfrm>
            <a:off x="838200" y="365126"/>
            <a:ext cx="10515600" cy="69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3000">
                <a:latin typeface="Times New Roman"/>
                <a:ea typeface="Times New Roman"/>
                <a:cs typeface="Times New Roman"/>
                <a:sym typeface="Times New Roman"/>
              </a:rPr>
              <a:t>References</a:t>
            </a:r>
            <a:endParaRPr sz="30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7"/>
          <p:cNvSpPr txBox="1">
            <a:spLocks noGrp="1"/>
          </p:cNvSpPr>
          <p:nvPr>
            <p:ph type="title"/>
          </p:nvPr>
        </p:nvSpPr>
        <p:spPr>
          <a:xfrm>
            <a:off x="2783632" y="2132856"/>
            <a:ext cx="6428184" cy="990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0066"/>
              </a:buClr>
              <a:buSzPts val="4800"/>
              <a:buFont typeface="Calibri"/>
              <a:buNone/>
            </a:pPr>
            <a:r>
              <a:rPr lang="en-US" sz="4800" b="1">
                <a:solidFill>
                  <a:srgbClr val="000066"/>
                </a:solidFill>
              </a:rPr>
              <a:t>Question and Answer</a:t>
            </a:r>
            <a:endParaRPr/>
          </a:p>
        </p:txBody>
      </p:sp>
      <p:sp>
        <p:nvSpPr>
          <p:cNvPr id="382" name="Google Shape;382;p17"/>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383" name="Google Shape;38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384" name="Google Shape;38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8"/>
          <p:cNvSpPr txBox="1">
            <a:spLocks noGrp="1"/>
          </p:cNvSpPr>
          <p:nvPr>
            <p:ph type="title"/>
          </p:nvPr>
        </p:nvSpPr>
        <p:spPr>
          <a:xfrm>
            <a:off x="2639616" y="2458552"/>
            <a:ext cx="6553200" cy="75442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0066"/>
              </a:buClr>
              <a:buSzPts val="4800"/>
              <a:buFont typeface="Calibri"/>
              <a:buNone/>
            </a:pPr>
            <a:r>
              <a:rPr lang="en-US" sz="4800" b="1">
                <a:solidFill>
                  <a:srgbClr val="000066"/>
                </a:solidFill>
              </a:rPr>
              <a:t>THANK YOU</a:t>
            </a:r>
            <a:endParaRPr/>
          </a:p>
        </p:txBody>
      </p:sp>
      <p:sp>
        <p:nvSpPr>
          <p:cNvPr id="390" name="Google Shape;390;p18"/>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391" name="Google Shape;39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392" name="Google Shape;39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1981200" y="89738"/>
            <a:ext cx="7467600" cy="108012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2F5496"/>
              </a:buClr>
              <a:buSzPts val="3200"/>
              <a:buFont typeface="Times New Roman"/>
              <a:buNone/>
            </a:pPr>
            <a:r>
              <a:rPr lang="en-US" sz="3200" b="1">
                <a:solidFill>
                  <a:srgbClr val="2F5496"/>
                </a:solidFill>
                <a:latin typeface="Times New Roman"/>
                <a:ea typeface="Times New Roman"/>
                <a:cs typeface="Times New Roman"/>
                <a:sym typeface="Times New Roman"/>
              </a:rPr>
              <a:t>INTRODUCTION</a:t>
            </a:r>
            <a:br>
              <a:rPr lang="en-US" sz="3200" b="1" u="sng">
                <a:solidFill>
                  <a:srgbClr val="2F5496"/>
                </a:solidFill>
                <a:latin typeface="Times New Roman"/>
                <a:ea typeface="Times New Roman"/>
                <a:cs typeface="Times New Roman"/>
                <a:sym typeface="Times New Roman"/>
              </a:rPr>
            </a:br>
            <a:endParaRPr sz="3200" b="1" u="sng">
              <a:solidFill>
                <a:srgbClr val="2F5496"/>
              </a:solidFill>
              <a:latin typeface="Times New Roman"/>
              <a:ea typeface="Times New Roman"/>
              <a:cs typeface="Times New Roman"/>
              <a:sym typeface="Times New Roman"/>
            </a:endParaRPr>
          </a:p>
        </p:txBody>
      </p:sp>
      <p:sp>
        <p:nvSpPr>
          <p:cNvPr id="123" name="Google Shape;123;p4"/>
          <p:cNvSpPr txBox="1">
            <a:spLocks noGrp="1"/>
          </p:cNvSpPr>
          <p:nvPr>
            <p:ph type="body" idx="1"/>
          </p:nvPr>
        </p:nvSpPr>
        <p:spPr>
          <a:xfrm>
            <a:off x="623392" y="914400"/>
            <a:ext cx="10801200" cy="5322912"/>
          </a:xfrm>
          <a:prstGeom prst="rect">
            <a:avLst/>
          </a:prstGeom>
          <a:noFill/>
          <a:ln>
            <a:noFill/>
          </a:ln>
        </p:spPr>
        <p:txBody>
          <a:bodyPr spcFirstLastPara="1" wrap="square" lIns="91425" tIns="45700" rIns="91425" bIns="45700" anchor="t" anchorCtr="0">
            <a:normAutofit/>
          </a:bodyPr>
          <a:lstStyle/>
          <a:p>
            <a:pPr marL="203200" lvl="0" indent="-203200" algn="l" rtl="0">
              <a:lnSpc>
                <a:spcPct val="90000"/>
              </a:lnSpc>
              <a:spcBef>
                <a:spcPts val="0"/>
              </a:spcBef>
              <a:spcAft>
                <a:spcPts val="0"/>
              </a:spcAft>
              <a:buClr>
                <a:srgbClr val="000000"/>
              </a:buClr>
              <a:buSzPts val="2000"/>
              <a:buChar char="•"/>
            </a:pPr>
            <a:r>
              <a:rPr lang="en-US" sz="2000" b="0" i="0" u="none" strike="noStrike">
                <a:solidFill>
                  <a:srgbClr val="000000"/>
                </a:solidFill>
                <a:latin typeface="Times New Roman"/>
                <a:ea typeface="Times New Roman"/>
                <a:cs typeface="Times New Roman"/>
                <a:sym typeface="Times New Roman"/>
              </a:rPr>
              <a:t>Electricity Billing System is a software-based application.</a:t>
            </a:r>
            <a:endParaRPr sz="2000" b="0"/>
          </a:p>
          <a:p>
            <a:pPr marL="108585" marR="71755" lvl="0" indent="-108585" algn="l" rtl="0">
              <a:lnSpc>
                <a:spcPct val="90000"/>
              </a:lnSpc>
              <a:spcBef>
                <a:spcPts val="0"/>
              </a:spcBef>
              <a:spcAft>
                <a:spcPts val="0"/>
              </a:spcAft>
              <a:buClr>
                <a:srgbClr val="000000"/>
              </a:buClr>
              <a:buSzPts val="2000"/>
              <a:buFont typeface="Calibri"/>
              <a:buAutoNum type="arabicPeriod"/>
            </a:pPr>
            <a:r>
              <a:rPr lang="en-US" sz="2000" b="0" i="0" u="none" strike="noStrike">
                <a:solidFill>
                  <a:srgbClr val="000000"/>
                </a:solidFill>
                <a:latin typeface="Times New Roman"/>
                <a:ea typeface="Times New Roman"/>
                <a:cs typeface="Times New Roman"/>
                <a:sym typeface="Times New Roman"/>
              </a:rPr>
              <a:t>This project aims at serving the department of electricity by computerizing the billing system.</a:t>
            </a:r>
            <a:endParaRPr/>
          </a:p>
          <a:p>
            <a:pPr marL="59677" marR="80010" lvl="0" indent="-59677" algn="l" rtl="0">
              <a:lnSpc>
                <a:spcPct val="90000"/>
              </a:lnSpc>
              <a:spcBef>
                <a:spcPts val="0"/>
              </a:spcBef>
              <a:spcAft>
                <a:spcPts val="0"/>
              </a:spcAft>
              <a:buClr>
                <a:srgbClr val="000000"/>
              </a:buClr>
              <a:buSzPts val="2000"/>
              <a:buFont typeface="Calibri"/>
              <a:buAutoNum type="arabicPeriod"/>
            </a:pPr>
            <a:r>
              <a:rPr lang="en-US" sz="2000" b="0" i="0" u="none" strike="noStrike">
                <a:solidFill>
                  <a:srgbClr val="000000"/>
                </a:solidFill>
                <a:latin typeface="Times New Roman"/>
                <a:ea typeface="Times New Roman"/>
                <a:cs typeface="Times New Roman"/>
                <a:sym typeface="Times New Roman"/>
              </a:rPr>
              <a:t>It mainly focuses on the calculation of units consumed during the specified time and the money to be charged by the electricity offices.</a:t>
            </a:r>
            <a:endParaRPr/>
          </a:p>
          <a:p>
            <a:pPr marL="10795" marR="80010" lvl="0" indent="-10795" algn="l" rtl="0">
              <a:lnSpc>
                <a:spcPct val="90000"/>
              </a:lnSpc>
              <a:spcBef>
                <a:spcPts val="5"/>
              </a:spcBef>
              <a:spcAft>
                <a:spcPts val="0"/>
              </a:spcAft>
              <a:buClr>
                <a:srgbClr val="000000"/>
              </a:buClr>
              <a:buSzPts val="2000"/>
              <a:buFont typeface="Calibri"/>
              <a:buAutoNum type="arabicPeriod"/>
            </a:pPr>
            <a:r>
              <a:rPr lang="en-US" sz="2000" b="0" i="0" u="none" strike="noStrike">
                <a:solidFill>
                  <a:srgbClr val="000000"/>
                </a:solidFill>
                <a:latin typeface="Times New Roman"/>
                <a:ea typeface="Times New Roman"/>
                <a:cs typeface="Times New Roman"/>
                <a:sym typeface="Times New Roman"/>
              </a:rPr>
              <a:t>This computerized system will make the overall billing system easy, accessible, comfortable, and effective for consumers.</a:t>
            </a:r>
            <a:endParaRPr/>
          </a:p>
          <a:p>
            <a:pPr marL="431800" marR="73025" lvl="0" indent="-228600" algn="just" rtl="0">
              <a:lnSpc>
                <a:spcPct val="90000"/>
              </a:lnSpc>
              <a:spcBef>
                <a:spcPts val="795"/>
              </a:spcBef>
              <a:spcAft>
                <a:spcPts val="0"/>
              </a:spcAft>
              <a:buClr>
                <a:srgbClr val="000000"/>
              </a:buClr>
              <a:buSzPts val="2000"/>
              <a:buChar char="•"/>
            </a:pPr>
            <a:r>
              <a:rPr lang="en-US" sz="2000" b="0" i="0" u="none" strike="noStrike">
                <a:solidFill>
                  <a:srgbClr val="000000"/>
                </a:solidFill>
                <a:latin typeface="Times New Roman"/>
                <a:ea typeface="Times New Roman"/>
                <a:cs typeface="Times New Roman"/>
                <a:sym typeface="Times New Roman"/>
              </a:rPr>
              <a:t>To design the billing system more service oriented and simple, the following features have been implemented in the project. The application has high speed of performance with accuracy and efficiency.</a:t>
            </a:r>
            <a:endParaRPr sz="2000" b="0"/>
          </a:p>
          <a:p>
            <a:pPr marL="431800" marR="74930" lvl="0" indent="-228600" algn="just" rtl="0">
              <a:lnSpc>
                <a:spcPct val="90000"/>
              </a:lnSpc>
              <a:spcBef>
                <a:spcPts val="800"/>
              </a:spcBef>
              <a:spcAft>
                <a:spcPts val="0"/>
              </a:spcAft>
              <a:buClr>
                <a:srgbClr val="000000"/>
              </a:buClr>
              <a:buSzPts val="2000"/>
              <a:buChar char="•"/>
            </a:pPr>
            <a:r>
              <a:rPr lang="en-US" sz="2000" b="0" i="0" u="none" strike="noStrike">
                <a:solidFill>
                  <a:srgbClr val="000000"/>
                </a:solidFill>
                <a:latin typeface="Times New Roman"/>
                <a:ea typeface="Times New Roman"/>
                <a:cs typeface="Times New Roman"/>
                <a:sym typeface="Times New Roman"/>
              </a:rPr>
              <a:t>The software provides facility of data sharing, it does not require any staff as in the conventional system. Once it is installed on the system only the meter readings are to be given by the admin where customer can view all details, it has the provision of security restriction.</a:t>
            </a:r>
            <a:endParaRPr sz="2000" b="0"/>
          </a:p>
          <a:p>
            <a:pPr marL="431800" marR="77470" lvl="0" indent="-228600" algn="just" rtl="0">
              <a:lnSpc>
                <a:spcPct val="90000"/>
              </a:lnSpc>
              <a:spcBef>
                <a:spcPts val="795"/>
              </a:spcBef>
              <a:spcAft>
                <a:spcPts val="0"/>
              </a:spcAft>
              <a:buClr>
                <a:srgbClr val="000000"/>
              </a:buClr>
              <a:buSzPts val="2000"/>
              <a:buChar char="•"/>
            </a:pPr>
            <a:r>
              <a:rPr lang="en-US" sz="2000" b="0" i="0" u="none" strike="noStrike">
                <a:solidFill>
                  <a:srgbClr val="000000"/>
                </a:solidFill>
                <a:latin typeface="Times New Roman"/>
                <a:ea typeface="Times New Roman"/>
                <a:cs typeface="Times New Roman"/>
                <a:sym typeface="Times New Roman"/>
              </a:rPr>
              <a:t>The electricity billing software calculates the units consumed by the customer and makes bills, it requires small storage for installation and functioning.</a:t>
            </a:r>
            <a:endParaRPr sz="2000" b="0"/>
          </a:p>
        </p:txBody>
      </p:sp>
      <p:sp>
        <p:nvSpPr>
          <p:cNvPr id="124" name="Google Shape;124;p4"/>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125" name="Google Shape;1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126" name="Google Shape;1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body" idx="1"/>
          </p:nvPr>
        </p:nvSpPr>
        <p:spPr>
          <a:xfrm>
            <a:off x="479376" y="1223646"/>
            <a:ext cx="11233248" cy="504056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000"/>
              <a:buNone/>
            </a:pPr>
            <a:r>
              <a:rPr lang="en-US" sz="2000" b="1"/>
              <a:t>Traditional File System</a:t>
            </a:r>
            <a:endParaRPr/>
          </a:p>
          <a:p>
            <a:pPr marL="228600" lvl="0" indent="-228600" algn="just"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The traditional approach to data handling offered a lot of the convenience of the manual approach to business processes (ex. handwritten invoices &amp; account statements, etc.) .</a:t>
            </a:r>
            <a:endParaRPr/>
          </a:p>
          <a:p>
            <a:pPr marL="228600" lvl="0" indent="-228600" algn="just"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Initially, these separate systems were very simple to set up as they mostly mirrored the business process that departments had been doing for years but allowed them to do things faster with less work. However, once the systems were in use for so long, they became very difficult for individual departments to manage and rely on their data because there was no reliable system in place to enforce data standards or management.</a:t>
            </a:r>
            <a:endParaRPr/>
          </a:p>
          <a:p>
            <a:pPr marL="0" lvl="0" indent="0" algn="just" rtl="0">
              <a:lnSpc>
                <a:spcPct val="90000"/>
              </a:lnSpc>
              <a:spcBef>
                <a:spcPts val="1000"/>
              </a:spcBef>
              <a:spcAft>
                <a:spcPts val="0"/>
              </a:spcAft>
              <a:buClr>
                <a:schemeClr val="dk1"/>
              </a:buClr>
              <a:buSzPts val="2000"/>
              <a:buNone/>
            </a:pPr>
            <a:r>
              <a:rPr lang="en-US" sz="2000" b="1">
                <a:latin typeface="Times New Roman"/>
                <a:ea typeface="Times New Roman"/>
                <a:cs typeface="Times New Roman"/>
                <a:sym typeface="Times New Roman"/>
              </a:rPr>
              <a:t>Pros: </a:t>
            </a:r>
            <a:endParaRPr/>
          </a:p>
          <a:p>
            <a:pPr marL="228600" lvl="0" indent="-228600" algn="just"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Simple</a:t>
            </a:r>
            <a:endParaRPr/>
          </a:p>
          <a:p>
            <a:pPr marL="228600" lvl="0" indent="-228600" algn="just"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Initially low cost</a:t>
            </a:r>
            <a:endParaRPr/>
          </a:p>
          <a:p>
            <a:pPr marL="0" lvl="0" indent="0" algn="just" rtl="0">
              <a:lnSpc>
                <a:spcPct val="90000"/>
              </a:lnSpc>
              <a:spcBef>
                <a:spcPts val="1000"/>
              </a:spcBef>
              <a:spcAft>
                <a:spcPts val="0"/>
              </a:spcAft>
              <a:buClr>
                <a:schemeClr val="dk1"/>
              </a:buClr>
              <a:buSzPts val="2000"/>
              <a:buNone/>
            </a:pPr>
            <a:r>
              <a:rPr lang="en-US" sz="2000" b="1">
                <a:latin typeface="Times New Roman"/>
                <a:ea typeface="Times New Roman"/>
                <a:cs typeface="Times New Roman"/>
                <a:sym typeface="Times New Roman"/>
              </a:rPr>
              <a:t>Cons:</a:t>
            </a:r>
            <a:endParaRPr/>
          </a:p>
          <a:p>
            <a:pPr marL="228600" lvl="0" indent="-228600" algn="just"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Unmanaged redundancy</a:t>
            </a:r>
            <a:endParaRPr/>
          </a:p>
          <a:p>
            <a:pPr marL="228600" lvl="0" indent="-228600" algn="just"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Lack of data sharing and higher costs in the long run.</a:t>
            </a:r>
            <a:endParaRPr/>
          </a:p>
        </p:txBody>
      </p:sp>
      <p:sp>
        <p:nvSpPr>
          <p:cNvPr id="132" name="Google Shape;132;p5"/>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133" name="Google Shape;13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134" name="Google Shape;134;p5"/>
          <p:cNvSpPr txBox="1"/>
          <p:nvPr/>
        </p:nvSpPr>
        <p:spPr>
          <a:xfrm>
            <a:off x="1981200" y="125506"/>
            <a:ext cx="8229600" cy="684312"/>
          </a:xfrm>
          <a:prstGeom prst="rect">
            <a:avLst/>
          </a:prstGeom>
          <a:noFill/>
          <a:ln>
            <a:noFill/>
          </a:ln>
        </p:spPr>
        <p:txBody>
          <a:bodyPr spcFirstLastPara="1" wrap="square" lIns="91425" tIns="45700" rIns="91425" bIns="45700" anchor="b" anchorCtr="0">
            <a:normAutofit fontScale="97500"/>
          </a:bodyPr>
          <a:lstStyle/>
          <a:p>
            <a:pPr marL="0" marR="0" lvl="0" indent="0" algn="ctr" rtl="0">
              <a:spcBef>
                <a:spcPts val="0"/>
              </a:spcBef>
              <a:spcAft>
                <a:spcPts val="0"/>
              </a:spcAft>
              <a:buClr>
                <a:srgbClr val="2F5496"/>
              </a:buClr>
              <a:buSzPct val="100000"/>
              <a:buFont typeface="Times New Roman"/>
              <a:buNone/>
            </a:pPr>
            <a:r>
              <a:rPr lang="en-US" sz="3000" b="1" cap="small">
                <a:solidFill>
                  <a:srgbClr val="2F5496"/>
                </a:solidFill>
                <a:latin typeface="Times New Roman"/>
                <a:ea typeface="Times New Roman"/>
                <a:cs typeface="Times New Roman"/>
                <a:sym typeface="Times New Roman"/>
              </a:rPr>
              <a:t>LITERATURE</a:t>
            </a:r>
            <a:r>
              <a:rPr lang="en-US" sz="3000" b="1" cap="small">
                <a:solidFill>
                  <a:schemeClr val="accent1"/>
                </a:solidFill>
                <a:latin typeface="Times New Roman"/>
                <a:ea typeface="Times New Roman"/>
                <a:cs typeface="Times New Roman"/>
                <a:sym typeface="Times New Roman"/>
              </a:rPr>
              <a:t> </a:t>
            </a:r>
            <a:r>
              <a:rPr lang="en-US" sz="3000" b="1" cap="small">
                <a:solidFill>
                  <a:srgbClr val="2F5496"/>
                </a:solidFill>
                <a:latin typeface="Times New Roman"/>
                <a:ea typeface="Times New Roman"/>
                <a:cs typeface="Times New Roman"/>
                <a:sym typeface="Times New Roman"/>
              </a:rPr>
              <a:t>SURVEY</a:t>
            </a:r>
            <a:endParaRPr/>
          </a:p>
        </p:txBody>
      </p:sp>
      <p:sp>
        <p:nvSpPr>
          <p:cNvPr id="135" name="Google Shape;1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6"/>
          <p:cNvSpPr txBox="1">
            <a:spLocks noGrp="1"/>
          </p:cNvSpPr>
          <p:nvPr>
            <p:ph type="title"/>
          </p:nvPr>
        </p:nvSpPr>
        <p:spPr>
          <a:xfrm>
            <a:off x="838200" y="365126"/>
            <a:ext cx="10515600" cy="694162"/>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002060"/>
              </a:buClr>
              <a:buSzPct val="100000"/>
              <a:buFont typeface="Calibri"/>
              <a:buNone/>
            </a:pPr>
            <a:r>
              <a:rPr lang="en-US"/>
              <a:t>Contd.</a:t>
            </a:r>
            <a:endParaRPr/>
          </a:p>
        </p:txBody>
      </p:sp>
      <p:sp>
        <p:nvSpPr>
          <p:cNvPr id="141" name="Google Shape;141;p6"/>
          <p:cNvSpPr txBox="1">
            <a:spLocks noGrp="1"/>
          </p:cNvSpPr>
          <p:nvPr>
            <p:ph type="body" idx="1"/>
          </p:nvPr>
        </p:nvSpPr>
        <p:spPr>
          <a:xfrm>
            <a:off x="838200" y="1190898"/>
            <a:ext cx="10515600" cy="503384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Font typeface="Arial"/>
              <a:buNone/>
            </a:pPr>
            <a:r>
              <a:rPr lang="en-US" sz="2000" b="1"/>
              <a:t>Database Management System</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A database management system (DBMS) refers to the technology for creating and managing databases. Basically, a DBMS is a software tool to organize (create, retrieve, update and manage) data in a database.</a:t>
            </a:r>
            <a:endParaRPr sz="200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The main aim of a DBMS is to supply a way to store and retrieve database information that is both convenient and efficient.</a:t>
            </a:r>
            <a:endParaRPr/>
          </a:p>
          <a:p>
            <a:pPr marL="0" lvl="0" indent="0" algn="l" rtl="0">
              <a:lnSpc>
                <a:spcPct val="90000"/>
              </a:lnSpc>
              <a:spcBef>
                <a:spcPts val="1000"/>
              </a:spcBef>
              <a:spcAft>
                <a:spcPts val="0"/>
              </a:spcAft>
              <a:buClr>
                <a:schemeClr val="dk1"/>
              </a:buClr>
              <a:buSzPts val="2000"/>
              <a:buNone/>
            </a:pPr>
            <a:r>
              <a:rPr lang="en-US" sz="2000" b="1">
                <a:latin typeface="Times New Roman"/>
                <a:ea typeface="Times New Roman"/>
                <a:cs typeface="Times New Roman"/>
                <a:sym typeface="Times New Roman"/>
              </a:rPr>
              <a:t>Advantages of a DBMS </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Data independence</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Efficient data access</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Data security</a:t>
            </a:r>
            <a:endParaRPr/>
          </a:p>
          <a:p>
            <a:pPr marL="0" lvl="0" indent="0" algn="l" rtl="0">
              <a:lnSpc>
                <a:spcPct val="90000"/>
              </a:lnSpc>
              <a:spcBef>
                <a:spcPts val="1000"/>
              </a:spcBef>
              <a:spcAft>
                <a:spcPts val="0"/>
              </a:spcAft>
              <a:buClr>
                <a:schemeClr val="dk1"/>
              </a:buClr>
              <a:buSzPts val="2000"/>
              <a:buNone/>
            </a:pPr>
            <a:r>
              <a:rPr lang="en-US" sz="2000" b="1">
                <a:latin typeface="Times New Roman"/>
                <a:ea typeface="Times New Roman"/>
                <a:cs typeface="Times New Roman"/>
                <a:sym typeface="Times New Roman"/>
              </a:rPr>
              <a:t>Components of a DBMS</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Users and DBMS</a:t>
            </a:r>
            <a:endParaRPr/>
          </a:p>
          <a:p>
            <a:pPr marL="228600" lvl="0" indent="-228600" algn="l" rtl="0">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Database and database applications</a:t>
            </a:r>
            <a:endParaRPr sz="2000"/>
          </a:p>
          <a:p>
            <a:pPr marL="228600" lvl="0" indent="-114300" algn="l" rtl="0">
              <a:lnSpc>
                <a:spcPct val="90000"/>
              </a:lnSpc>
              <a:spcBef>
                <a:spcPts val="1000"/>
              </a:spcBef>
              <a:spcAft>
                <a:spcPts val="0"/>
              </a:spcAft>
              <a:buClr>
                <a:schemeClr val="dk1"/>
              </a:buClr>
              <a:buSzPts val="1800"/>
              <a:buNone/>
            </a:pPr>
            <a:endParaRPr sz="1800"/>
          </a:p>
        </p:txBody>
      </p:sp>
      <p:sp>
        <p:nvSpPr>
          <p:cNvPr id="142" name="Google Shape;142;p6"/>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143" name="Google Shape;1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144" name="Google Shape;1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45" name="Google Shape;145;p6"/>
          <p:cNvPicPr preferRelativeResize="0"/>
          <p:nvPr/>
        </p:nvPicPr>
        <p:blipFill rotWithShape="1">
          <a:blip r:embed="rId3">
            <a:alphaModFix/>
          </a:blip>
          <a:srcRect/>
          <a:stretch/>
        </p:blipFill>
        <p:spPr>
          <a:xfrm>
            <a:off x="6384032" y="3099459"/>
            <a:ext cx="4759350" cy="31252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2135560" y="146036"/>
            <a:ext cx="7467600" cy="78656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2F5496"/>
              </a:buClr>
              <a:buSzPts val="3200"/>
              <a:buFont typeface="Times New Roman"/>
              <a:buNone/>
            </a:pPr>
            <a:r>
              <a:rPr lang="en-US" sz="3200" b="1">
                <a:solidFill>
                  <a:srgbClr val="2F5496"/>
                </a:solidFill>
                <a:latin typeface="Times New Roman"/>
                <a:ea typeface="Times New Roman"/>
                <a:cs typeface="Times New Roman"/>
                <a:sym typeface="Times New Roman"/>
              </a:rPr>
              <a:t>Requirements</a:t>
            </a:r>
            <a:endParaRPr/>
          </a:p>
        </p:txBody>
      </p:sp>
      <p:sp>
        <p:nvSpPr>
          <p:cNvPr id="151" name="Google Shape;151;p7"/>
          <p:cNvSpPr txBox="1">
            <a:spLocks noGrp="1"/>
          </p:cNvSpPr>
          <p:nvPr>
            <p:ph type="body" idx="1"/>
          </p:nvPr>
        </p:nvSpPr>
        <p:spPr>
          <a:xfrm>
            <a:off x="359376" y="992124"/>
            <a:ext cx="11353247" cy="5245188"/>
          </a:xfrm>
          <a:prstGeom prst="rect">
            <a:avLst/>
          </a:prstGeom>
          <a:noFill/>
          <a:ln>
            <a:noFill/>
          </a:ln>
        </p:spPr>
        <p:txBody>
          <a:bodyPr spcFirstLastPara="1" wrap="square" lIns="91425" tIns="45700" rIns="91425" bIns="45700" anchor="t" anchorCtr="0">
            <a:normAutofit/>
          </a:bodyPr>
          <a:lstStyle/>
          <a:p>
            <a:pPr marL="203200" lvl="0" indent="-203200" algn="l" rtl="0">
              <a:lnSpc>
                <a:spcPct val="90000"/>
              </a:lnSpc>
              <a:spcBef>
                <a:spcPts val="0"/>
              </a:spcBef>
              <a:spcAft>
                <a:spcPts val="0"/>
              </a:spcAft>
              <a:buClr>
                <a:srgbClr val="000000"/>
              </a:buClr>
              <a:buSzPts val="2000"/>
              <a:buChar char="•"/>
            </a:pPr>
            <a:r>
              <a:rPr lang="en-US" sz="2000" b="1" i="0" u="none" strike="noStrike">
                <a:solidFill>
                  <a:srgbClr val="000000"/>
                </a:solidFill>
                <a:latin typeface="Times New Roman"/>
                <a:ea typeface="Times New Roman"/>
                <a:cs typeface="Times New Roman"/>
                <a:sym typeface="Times New Roman"/>
              </a:rPr>
              <a:t>Hardware Requirements:</a:t>
            </a:r>
            <a:endParaRPr sz="2000" b="1"/>
          </a:p>
          <a:p>
            <a:pPr marL="202565" lvl="0" indent="-202565" algn="l" rtl="0">
              <a:lnSpc>
                <a:spcPct val="90000"/>
              </a:lnSpc>
              <a:spcBef>
                <a:spcPts val="935"/>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Hardware Specification: -Processor Intel Pentium V or higher</a:t>
            </a:r>
            <a:endParaRPr/>
          </a:p>
          <a:p>
            <a:pPr marL="202565" lvl="0" indent="-202565" algn="l" rtl="0">
              <a:lnSpc>
                <a:spcPct val="90000"/>
              </a:lnSpc>
              <a:spcBef>
                <a:spcPts val="115"/>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Clock Speed: -1.7 GHz or more</a:t>
            </a:r>
            <a:endParaRPr/>
          </a:p>
          <a:p>
            <a:pPr marL="202565" lvl="0" indent="-202565" algn="l" rtl="0">
              <a:lnSpc>
                <a:spcPct val="90000"/>
              </a:lnSpc>
              <a:spcBef>
                <a:spcPts val="13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System Bus: -64 bits</a:t>
            </a:r>
            <a:endParaRPr/>
          </a:p>
          <a:p>
            <a:pPr marL="202565" lvl="0" indent="-202565" algn="l" rtl="0">
              <a:lnSpc>
                <a:spcPct val="90000"/>
              </a:lnSpc>
              <a:spcBef>
                <a:spcPts val="13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RAM: -16GB</a:t>
            </a:r>
            <a:endParaRPr/>
          </a:p>
          <a:p>
            <a:pPr marL="203200" lvl="0" indent="-76200" algn="l" rtl="0">
              <a:lnSpc>
                <a:spcPct val="90000"/>
              </a:lnSpc>
              <a:spcBef>
                <a:spcPts val="920"/>
              </a:spcBef>
              <a:spcAft>
                <a:spcPts val="0"/>
              </a:spcAft>
              <a:buClr>
                <a:schemeClr val="dk1"/>
              </a:buClr>
              <a:buSzPts val="2000"/>
              <a:buNone/>
            </a:pPr>
            <a:endParaRPr sz="2000" b="1" i="0" u="none" strike="noStrike">
              <a:solidFill>
                <a:srgbClr val="000000"/>
              </a:solidFill>
              <a:latin typeface="Times New Roman"/>
              <a:ea typeface="Times New Roman"/>
              <a:cs typeface="Times New Roman"/>
              <a:sym typeface="Times New Roman"/>
            </a:endParaRPr>
          </a:p>
          <a:p>
            <a:pPr marL="203200" lvl="0" indent="-203200" algn="l" rtl="0">
              <a:lnSpc>
                <a:spcPct val="90000"/>
              </a:lnSpc>
              <a:spcBef>
                <a:spcPts val="920"/>
              </a:spcBef>
              <a:spcAft>
                <a:spcPts val="0"/>
              </a:spcAft>
              <a:buClr>
                <a:srgbClr val="000000"/>
              </a:buClr>
              <a:buSzPts val="2000"/>
              <a:buChar char="•"/>
            </a:pPr>
            <a:r>
              <a:rPr lang="en-US" sz="2000" b="1" i="0" u="none" strike="noStrike">
                <a:solidFill>
                  <a:srgbClr val="000000"/>
                </a:solidFill>
                <a:latin typeface="Times New Roman"/>
                <a:ea typeface="Times New Roman"/>
                <a:cs typeface="Times New Roman"/>
                <a:sym typeface="Times New Roman"/>
              </a:rPr>
              <a:t>Software Requirements:</a:t>
            </a:r>
            <a:endParaRPr sz="2000" b="1"/>
          </a:p>
          <a:p>
            <a:pPr marL="202565" lvl="0" indent="-202565" algn="l" rtl="0">
              <a:lnSpc>
                <a:spcPct val="90000"/>
              </a:lnSpc>
              <a:spcBef>
                <a:spcPts val="935"/>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Operating System: -Windows 11</a:t>
            </a:r>
            <a:endParaRPr/>
          </a:p>
          <a:p>
            <a:pPr marL="202565" lvl="0" indent="-202565" algn="l" rtl="0">
              <a:lnSpc>
                <a:spcPct val="90000"/>
              </a:lnSpc>
              <a:spcBef>
                <a:spcPts val="130"/>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Software: -Microsoft SQL Server</a:t>
            </a:r>
            <a:endParaRPr/>
          </a:p>
          <a:p>
            <a:pPr marL="202565" lvl="0" indent="-202565" algn="l" rtl="0">
              <a:lnSpc>
                <a:spcPct val="90000"/>
              </a:lnSpc>
              <a:spcBef>
                <a:spcPts val="115"/>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Front End: -Java core/swings (Eclipse)</a:t>
            </a:r>
            <a:endParaRPr/>
          </a:p>
          <a:p>
            <a:pPr marL="202565" lvl="0" indent="-202565" algn="l" rtl="0">
              <a:lnSpc>
                <a:spcPct val="90000"/>
              </a:lnSpc>
              <a:spcBef>
                <a:spcPts val="135"/>
              </a:spcBef>
              <a:spcAft>
                <a:spcPts val="0"/>
              </a:spcAft>
              <a:buClr>
                <a:srgbClr val="000000"/>
              </a:buClr>
              <a:buSzPts val="2000"/>
              <a:buFont typeface="Arial"/>
              <a:buChar char="•"/>
            </a:pPr>
            <a:r>
              <a:rPr lang="en-US" sz="2000" b="0" i="0" u="none" strike="noStrike">
                <a:solidFill>
                  <a:srgbClr val="000000"/>
                </a:solidFill>
                <a:latin typeface="Times New Roman"/>
                <a:ea typeface="Times New Roman"/>
                <a:cs typeface="Times New Roman"/>
                <a:sym typeface="Times New Roman"/>
              </a:rPr>
              <a:t>Back End: -My SQL</a:t>
            </a:r>
            <a:endParaRPr/>
          </a:p>
        </p:txBody>
      </p:sp>
      <p:sp>
        <p:nvSpPr>
          <p:cNvPr id="152" name="Google Shape;152;p7"/>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153" name="Google Shape;15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154" name="Google Shape;15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8"/>
          <p:cNvSpPr txBox="1">
            <a:spLocks noGrp="1"/>
          </p:cNvSpPr>
          <p:nvPr>
            <p:ph type="title"/>
          </p:nvPr>
        </p:nvSpPr>
        <p:spPr>
          <a:xfrm>
            <a:off x="838200" y="136525"/>
            <a:ext cx="10515600" cy="6941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F5496"/>
              </a:buClr>
              <a:buSzPts val="3200"/>
              <a:buFont typeface="Times New Roman"/>
              <a:buNone/>
            </a:pPr>
            <a:r>
              <a:rPr lang="en-US" sz="3200" b="1">
                <a:solidFill>
                  <a:srgbClr val="2F5496"/>
                </a:solidFill>
                <a:latin typeface="Times New Roman"/>
                <a:ea typeface="Times New Roman"/>
                <a:cs typeface="Times New Roman"/>
                <a:sym typeface="Times New Roman"/>
              </a:rPr>
              <a:t>ENTITY-RELATIONSHIP DIAGRAM</a:t>
            </a:r>
            <a:br>
              <a:rPr lang="en-US" sz="3200" b="1" u="sng">
                <a:solidFill>
                  <a:srgbClr val="3F3F3F"/>
                </a:solidFill>
                <a:latin typeface="Times New Roman"/>
                <a:ea typeface="Times New Roman"/>
                <a:cs typeface="Times New Roman"/>
                <a:sym typeface="Times New Roman"/>
              </a:rPr>
            </a:br>
            <a:endParaRPr sz="3200" b="1" u="sng">
              <a:solidFill>
                <a:srgbClr val="3F3F3F"/>
              </a:solidFill>
              <a:latin typeface="Times New Roman"/>
              <a:ea typeface="Times New Roman"/>
              <a:cs typeface="Times New Roman"/>
              <a:sym typeface="Times New Roman"/>
            </a:endParaRPr>
          </a:p>
        </p:txBody>
      </p:sp>
      <p:sp>
        <p:nvSpPr>
          <p:cNvPr id="161" name="Google Shape;161;p8"/>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162" name="Google Shape;16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163" name="Google Shape;163;p8"/>
          <p:cNvSpPr txBox="1"/>
          <p:nvPr/>
        </p:nvSpPr>
        <p:spPr>
          <a:xfrm>
            <a:off x="263352" y="548680"/>
            <a:ext cx="11413268" cy="5616624"/>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dk1"/>
              </a:buClr>
              <a:buSzPts val="2100"/>
              <a:buFont typeface="Arial"/>
              <a:buNone/>
            </a:pPr>
            <a:endParaRPr sz="2100" b="1">
              <a:solidFill>
                <a:schemeClr val="dk1"/>
              </a:solidFill>
              <a:latin typeface="Times New Roman"/>
              <a:ea typeface="Times New Roman"/>
              <a:cs typeface="Times New Roman"/>
              <a:sym typeface="Times New Roman"/>
            </a:endParaRPr>
          </a:p>
        </p:txBody>
      </p:sp>
      <p:sp>
        <p:nvSpPr>
          <p:cNvPr id="164" name="Google Shape;16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65" name="Google Shape;165;p8"/>
          <p:cNvPicPr preferRelativeResize="0"/>
          <p:nvPr/>
        </p:nvPicPr>
        <p:blipFill rotWithShape="1">
          <a:blip r:embed="rId3">
            <a:alphaModFix/>
          </a:blip>
          <a:srcRect/>
          <a:stretch/>
        </p:blipFill>
        <p:spPr>
          <a:xfrm>
            <a:off x="928818" y="689684"/>
            <a:ext cx="10082336" cy="56166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9"/>
          <p:cNvSpPr txBox="1">
            <a:spLocks noGrp="1"/>
          </p:cNvSpPr>
          <p:nvPr>
            <p:ph type="title"/>
          </p:nvPr>
        </p:nvSpPr>
        <p:spPr>
          <a:xfrm>
            <a:off x="838200" y="136525"/>
            <a:ext cx="10515600" cy="6941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F5496"/>
              </a:buClr>
              <a:buSzPts val="3200"/>
              <a:buFont typeface="Times New Roman"/>
              <a:buNone/>
            </a:pPr>
            <a:r>
              <a:rPr lang="en-US" sz="3200" b="1">
                <a:solidFill>
                  <a:srgbClr val="2F5496"/>
                </a:solidFill>
                <a:latin typeface="Times New Roman"/>
                <a:ea typeface="Times New Roman"/>
                <a:cs typeface="Times New Roman"/>
                <a:sym typeface="Times New Roman"/>
              </a:rPr>
              <a:t>SCHEMA DIAGRAM</a:t>
            </a:r>
            <a:br>
              <a:rPr lang="en-US" sz="3200" b="1" u="sng">
                <a:solidFill>
                  <a:srgbClr val="3F3F3F"/>
                </a:solidFill>
                <a:latin typeface="Times New Roman"/>
                <a:ea typeface="Times New Roman"/>
                <a:cs typeface="Times New Roman"/>
                <a:sym typeface="Times New Roman"/>
              </a:rPr>
            </a:br>
            <a:endParaRPr sz="3200" b="1" u="sng">
              <a:solidFill>
                <a:srgbClr val="3F3F3F"/>
              </a:solidFill>
              <a:latin typeface="Times New Roman"/>
              <a:ea typeface="Times New Roman"/>
              <a:cs typeface="Times New Roman"/>
              <a:sym typeface="Times New Roman"/>
            </a:endParaRPr>
          </a:p>
        </p:txBody>
      </p:sp>
      <p:sp>
        <p:nvSpPr>
          <p:cNvPr id="172" name="Google Shape;172;p9"/>
          <p:cNvSpPr txBox="1">
            <a:spLocks noGrp="1"/>
          </p:cNvSpPr>
          <p:nvPr>
            <p:ph type="dt" idx="10"/>
          </p:nvPr>
        </p:nvSpPr>
        <p:spPr>
          <a:xfrm>
            <a:off x="838200" y="6356350"/>
            <a:ext cx="3200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V Semester, Department of ISE, RNSIT</a:t>
            </a:r>
            <a:endParaRPr/>
          </a:p>
        </p:txBody>
      </p:sp>
      <p:sp>
        <p:nvSpPr>
          <p:cNvPr id="173" name="Google Shape;17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2022 - 2023</a:t>
            </a:r>
            <a:endParaRPr/>
          </a:p>
        </p:txBody>
      </p:sp>
      <p:sp>
        <p:nvSpPr>
          <p:cNvPr id="174" name="Google Shape;174;p9"/>
          <p:cNvSpPr txBox="1"/>
          <p:nvPr/>
        </p:nvSpPr>
        <p:spPr>
          <a:xfrm>
            <a:off x="335878" y="992124"/>
            <a:ext cx="11304738" cy="517318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dk1"/>
              </a:buClr>
              <a:buSzPts val="1800"/>
              <a:buFont typeface="Arial"/>
              <a:buNone/>
            </a:pPr>
            <a:endParaRPr sz="1800" b="1">
              <a:solidFill>
                <a:srgbClr val="3F3F3F"/>
              </a:solidFill>
              <a:latin typeface="Times New Roman"/>
              <a:ea typeface="Times New Roman"/>
              <a:cs typeface="Times New Roman"/>
              <a:sym typeface="Times New Roman"/>
            </a:endParaRPr>
          </a:p>
        </p:txBody>
      </p:sp>
      <p:sp>
        <p:nvSpPr>
          <p:cNvPr id="175" name="Google Shape;17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76" name="Google Shape;176;p9"/>
          <p:cNvPicPr preferRelativeResize="0"/>
          <p:nvPr/>
        </p:nvPicPr>
        <p:blipFill rotWithShape="1">
          <a:blip r:embed="rId3">
            <a:alphaModFix/>
          </a:blip>
          <a:srcRect/>
          <a:stretch/>
        </p:blipFill>
        <p:spPr>
          <a:xfrm>
            <a:off x="307475" y="974939"/>
            <a:ext cx="11333141" cy="519036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2738</TotalTime>
  <Words>1358</Words>
  <Application>Microsoft Office PowerPoint</Application>
  <PresentationFormat>Widescreen</PresentationFormat>
  <Paragraphs>248</Paragraphs>
  <Slides>33</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Noto Sans Symbols</vt:lpstr>
      <vt:lpstr>Times New Roman</vt:lpstr>
      <vt:lpstr>Office Theme</vt:lpstr>
      <vt:lpstr>ELECTRICITY BILLING SYSTEM </vt:lpstr>
      <vt:lpstr>AGENDA</vt:lpstr>
      <vt:lpstr>ABSTRACT </vt:lpstr>
      <vt:lpstr>INTRODUCTION </vt:lpstr>
      <vt:lpstr>PowerPoint Presentation</vt:lpstr>
      <vt:lpstr>Contd.</vt:lpstr>
      <vt:lpstr>Requirements</vt:lpstr>
      <vt:lpstr>ENTITY-RELATIONSHIP DIAGRAM </vt:lpstr>
      <vt:lpstr>SCHEMA DIAGRAM </vt:lpstr>
      <vt:lpstr>Implementation / Coding</vt:lpstr>
      <vt:lpstr>Snapshots </vt:lpstr>
      <vt:lpstr>Login Page</vt:lpstr>
      <vt:lpstr>Account Creation</vt:lpstr>
      <vt:lpstr>Admin Homepage</vt:lpstr>
      <vt:lpstr>New Customer Insertion : Admin Access</vt:lpstr>
      <vt:lpstr>Meter Information: Admin Access</vt:lpstr>
      <vt:lpstr>Customer Details</vt:lpstr>
      <vt:lpstr>Electricity Bill Calculation : Admin Access</vt:lpstr>
      <vt:lpstr>Deposit Details</vt:lpstr>
      <vt:lpstr>Customer Homepage</vt:lpstr>
      <vt:lpstr>Update Customer Information : Customer Access</vt:lpstr>
      <vt:lpstr>View Customer Information</vt:lpstr>
      <vt:lpstr>Bill Payment Status</vt:lpstr>
      <vt:lpstr>Bill Payment Status Contd. (Unpaid)</vt:lpstr>
      <vt:lpstr>PowerPoint Presentation</vt:lpstr>
      <vt:lpstr>Bill Payment Status Contd. (Paid)</vt:lpstr>
      <vt:lpstr>Bill Generated Display</vt:lpstr>
      <vt:lpstr>Testing </vt:lpstr>
      <vt:lpstr>CONCLUSIONS</vt:lpstr>
      <vt:lpstr>FUTURE ENHANCEMENTS</vt:lpstr>
      <vt:lpstr>References</vt:lpstr>
      <vt:lpstr>Question and Answer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ELECTRICITY BILLING SYSTEM </dc:title>
  <dc:creator>DARSHAN SATHYA</dc:creator>
  <cp:lastModifiedBy>surabhisubram123@gmail.com</cp:lastModifiedBy>
  <cp:revision>5</cp:revision>
  <dcterms:created xsi:type="dcterms:W3CDTF">2015-10-29T14:36:38Z</dcterms:created>
  <dcterms:modified xsi:type="dcterms:W3CDTF">2023-01-21T17:10:29Z</dcterms:modified>
</cp:coreProperties>
</file>